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28"/>
  </p:notesMasterIdLst>
  <p:sldIdLst>
    <p:sldId id="3673" r:id="rId5"/>
    <p:sldId id="3675" r:id="rId6"/>
    <p:sldId id="3676" r:id="rId7"/>
    <p:sldId id="3694" r:id="rId8"/>
    <p:sldId id="3695" r:id="rId9"/>
    <p:sldId id="3684" r:id="rId10"/>
    <p:sldId id="3685" r:id="rId11"/>
    <p:sldId id="3687" r:id="rId12"/>
    <p:sldId id="3683" r:id="rId13"/>
    <p:sldId id="3678" r:id="rId14"/>
    <p:sldId id="263" r:id="rId15"/>
    <p:sldId id="3688" r:id="rId16"/>
    <p:sldId id="3692" r:id="rId17"/>
    <p:sldId id="3698" r:id="rId18"/>
    <p:sldId id="3699" r:id="rId19"/>
    <p:sldId id="3701" r:id="rId20"/>
    <p:sldId id="3696" r:id="rId21"/>
    <p:sldId id="3689" r:id="rId22"/>
    <p:sldId id="3690" r:id="rId23"/>
    <p:sldId id="3700" r:id="rId24"/>
    <p:sldId id="3693" r:id="rId25"/>
    <p:sldId id="3691" r:id="rId26"/>
    <p:sldId id="36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8E5F88-1257-4DBE-89B3-70603282A1ED}">
          <p14:sldIdLst>
            <p14:sldId id="3673"/>
            <p14:sldId id="3675"/>
            <p14:sldId id="3676"/>
            <p14:sldId id="3694"/>
            <p14:sldId id="3695"/>
            <p14:sldId id="3684"/>
            <p14:sldId id="3685"/>
            <p14:sldId id="3687"/>
            <p14:sldId id="3683"/>
            <p14:sldId id="3678"/>
            <p14:sldId id="263"/>
            <p14:sldId id="3688"/>
            <p14:sldId id="3692"/>
            <p14:sldId id="3698"/>
            <p14:sldId id="3699"/>
            <p14:sldId id="3701"/>
            <p14:sldId id="3696"/>
            <p14:sldId id="3689"/>
            <p14:sldId id="3690"/>
            <p14:sldId id="3700"/>
            <p14:sldId id="3693"/>
            <p14:sldId id="3691"/>
            <p14:sldId id="369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ara Josipovic" initials="KJ" lastIdx="1" clrIdx="0">
    <p:extLst>
      <p:ext uri="{19B8F6BF-5375-455C-9EA6-DF929625EA0E}">
        <p15:presenceInfo xmlns:p15="http://schemas.microsoft.com/office/powerpoint/2012/main" userId="S::kjosipovic@wmo.int::3db77c78-b6f0-40c7-a5c2-2c2a2ad414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18FA"/>
    <a:srgbClr val="F5F5F5"/>
    <a:srgbClr val="005BAA"/>
    <a:srgbClr val="005A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30B7D-BF44-0E36-3A19-C18FA7A749CA}" v="193" dt="2024-04-17T16:26:57.161"/>
    <p1510:client id="{1FBB0469-689F-0D01-B4B7-E5CB9E2EB017}" v="721" dt="2024-04-16T18:07:36.820"/>
    <p1510:client id="{3C9386AB-4883-995D-1392-8B8BE67F6F8A}" v="190" dt="2024-04-17T10:03:29.583"/>
    <p1510:client id="{5525EB18-99F2-6B6A-992C-B928DCF0E7F2}" v="159" dt="2024-04-17T11:43:55.587"/>
    <p1510:client id="{5AA448BA-31D2-7280-82CE-A625BB98DA2E}" v="4" dt="2024-04-17T10:12:46.722"/>
    <p1510:client id="{7945A274-AD25-A232-C96E-DF11238089AE}" v="152" dt="2024-04-17T09:40:12.017"/>
    <p1510:client id="{8CCAB566-08D5-08E7-5F7C-F1558858E4FB}" v="93" dt="2024-04-18T08:07:32.627"/>
    <p1510:client id="{BACD5273-ADCE-A953-4370-E3B325084D1D}" v="69" dt="2024-04-17T12:17:04.646"/>
    <p1510:client id="{BC744169-EF1D-FB1E-CAAA-22880802E7FE}" v="129" dt="2024-04-17T13:02:14.9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mpika Gallage" userId="S::cgallage@wmo.int::4a82e38a-957a-410d-b619-5a28fcbc3224" providerId="AD" clId="Web-{8CCAB566-08D5-08E7-5F7C-F1558858E4FB}"/>
    <pc:docChg chg="addSld modSld modSection">
      <pc:chgData name="Champika Gallage" userId="S::cgallage@wmo.int::4a82e38a-957a-410d-b619-5a28fcbc3224" providerId="AD" clId="Web-{8CCAB566-08D5-08E7-5F7C-F1558858E4FB}" dt="2024-04-18T08:07:32.627" v="60" actId="20577"/>
      <pc:docMkLst>
        <pc:docMk/>
      </pc:docMkLst>
      <pc:sldChg chg="modSp">
        <pc:chgData name="Champika Gallage" userId="S::cgallage@wmo.int::4a82e38a-957a-410d-b619-5a28fcbc3224" providerId="AD" clId="Web-{8CCAB566-08D5-08E7-5F7C-F1558858E4FB}" dt="2024-04-18T08:07:32.627" v="60" actId="20577"/>
        <pc:sldMkLst>
          <pc:docMk/>
          <pc:sldMk cId="3267546171" sldId="3690"/>
        </pc:sldMkLst>
        <pc:spChg chg="mod">
          <ac:chgData name="Champika Gallage" userId="S::cgallage@wmo.int::4a82e38a-957a-410d-b619-5a28fcbc3224" providerId="AD" clId="Web-{8CCAB566-08D5-08E7-5F7C-F1558858E4FB}" dt="2024-04-18T08:07:32.627" v="60" actId="20577"/>
          <ac:spMkLst>
            <pc:docMk/>
            <pc:sldMk cId="3267546171" sldId="3690"/>
            <ac:spMk id="3" creationId="{F9B525E6-85B7-4458-BB04-3093D4A476FE}"/>
          </ac:spMkLst>
        </pc:spChg>
      </pc:sldChg>
      <pc:sldChg chg="modSp">
        <pc:chgData name="Champika Gallage" userId="S::cgallage@wmo.int::4a82e38a-957a-410d-b619-5a28fcbc3224" providerId="AD" clId="Web-{8CCAB566-08D5-08E7-5F7C-F1558858E4FB}" dt="2024-04-18T07:48:23.184" v="23" actId="20577"/>
        <pc:sldMkLst>
          <pc:docMk/>
          <pc:sldMk cId="3699491080" sldId="3699"/>
        </pc:sldMkLst>
        <pc:spChg chg="mod">
          <ac:chgData name="Champika Gallage" userId="S::cgallage@wmo.int::4a82e38a-957a-410d-b619-5a28fcbc3224" providerId="AD" clId="Web-{8CCAB566-08D5-08E7-5F7C-F1558858E4FB}" dt="2024-04-18T07:48:23.184" v="23" actId="20577"/>
          <ac:spMkLst>
            <pc:docMk/>
            <pc:sldMk cId="3699491080" sldId="3699"/>
            <ac:spMk id="3" creationId="{F9B525E6-85B7-4458-BB04-3093D4A476FE}"/>
          </ac:spMkLst>
        </pc:spChg>
      </pc:sldChg>
      <pc:sldChg chg="modSp add replId">
        <pc:chgData name="Champika Gallage" userId="S::cgallage@wmo.int::4a82e38a-957a-410d-b619-5a28fcbc3224" providerId="AD" clId="Web-{8CCAB566-08D5-08E7-5F7C-F1558858E4FB}" dt="2024-04-18T07:48:51.575" v="46" actId="20577"/>
        <pc:sldMkLst>
          <pc:docMk/>
          <pc:sldMk cId="698736879" sldId="3701"/>
        </pc:sldMkLst>
        <pc:spChg chg="mod">
          <ac:chgData name="Champika Gallage" userId="S::cgallage@wmo.int::4a82e38a-957a-410d-b619-5a28fcbc3224" providerId="AD" clId="Web-{8CCAB566-08D5-08E7-5F7C-F1558858E4FB}" dt="2024-04-18T07:48:51.575" v="46" actId="20577"/>
          <ac:spMkLst>
            <pc:docMk/>
            <pc:sldMk cId="698736879" sldId="3701"/>
            <ac:spMk id="3" creationId="{F9B525E6-85B7-4458-BB04-3093D4A476FE}"/>
          </ac:spMkLst>
        </pc:spChg>
      </pc:sldChg>
    </pc:docChg>
  </pc:docChgLst>
  <pc:docChgLst>
    <pc:chgData name="Champika Gallage" userId="4a82e38a-957a-410d-b619-5a28fcbc3224" providerId="ADAL" clId="{B0F8C91D-88D8-440D-BECC-660D882B5486}"/>
    <pc:docChg chg="undo custSel addSld modSld modSection">
      <pc:chgData name="Champika Gallage" userId="4a82e38a-957a-410d-b619-5a28fcbc3224" providerId="ADAL" clId="{B0F8C91D-88D8-440D-BECC-660D882B5486}" dt="2024-04-17T17:28:40.152" v="31" actId="20577"/>
      <pc:docMkLst>
        <pc:docMk/>
      </pc:docMkLst>
      <pc:sldChg chg="modSp mod">
        <pc:chgData name="Champika Gallage" userId="4a82e38a-957a-410d-b619-5a28fcbc3224" providerId="ADAL" clId="{B0F8C91D-88D8-440D-BECC-660D882B5486}" dt="2024-04-17T17:20:25.789" v="15" actId="1076"/>
        <pc:sldMkLst>
          <pc:docMk/>
          <pc:sldMk cId="3267546171" sldId="3690"/>
        </pc:sldMkLst>
        <pc:spChg chg="mod">
          <ac:chgData name="Champika Gallage" userId="4a82e38a-957a-410d-b619-5a28fcbc3224" providerId="ADAL" clId="{B0F8C91D-88D8-440D-BECC-660D882B5486}" dt="2024-04-17T17:20:25.789" v="15" actId="1076"/>
          <ac:spMkLst>
            <pc:docMk/>
            <pc:sldMk cId="3267546171" sldId="3690"/>
            <ac:spMk id="3" creationId="{F9B525E6-85B7-4458-BB04-3093D4A476FE}"/>
          </ac:spMkLst>
        </pc:spChg>
      </pc:sldChg>
      <pc:sldChg chg="modSp mod">
        <pc:chgData name="Champika Gallage" userId="4a82e38a-957a-410d-b619-5a28fcbc3224" providerId="ADAL" clId="{B0F8C91D-88D8-440D-BECC-660D882B5486}" dt="2024-04-17T17:28:40.152" v="31" actId="20577"/>
        <pc:sldMkLst>
          <pc:docMk/>
          <pc:sldMk cId="781488133" sldId="3692"/>
        </pc:sldMkLst>
        <pc:spChg chg="mod">
          <ac:chgData name="Champika Gallage" userId="4a82e38a-957a-410d-b619-5a28fcbc3224" providerId="ADAL" clId="{B0F8C91D-88D8-440D-BECC-660D882B5486}" dt="2024-04-17T17:28:40.152" v="31" actId="20577"/>
          <ac:spMkLst>
            <pc:docMk/>
            <pc:sldMk cId="781488133" sldId="3692"/>
            <ac:spMk id="3" creationId="{F9B525E6-85B7-4458-BB04-3093D4A476FE}"/>
          </ac:spMkLst>
        </pc:spChg>
      </pc:sldChg>
      <pc:sldChg chg="addSp modSp add mod">
        <pc:chgData name="Champika Gallage" userId="4a82e38a-957a-410d-b619-5a28fcbc3224" providerId="ADAL" clId="{B0F8C91D-88D8-440D-BECC-660D882B5486}" dt="2024-04-17T17:23:58.519" v="28" actId="13926"/>
        <pc:sldMkLst>
          <pc:docMk/>
          <pc:sldMk cId="1471439266" sldId="3700"/>
        </pc:sldMkLst>
        <pc:spChg chg="mod">
          <ac:chgData name="Champika Gallage" userId="4a82e38a-957a-410d-b619-5a28fcbc3224" providerId="ADAL" clId="{B0F8C91D-88D8-440D-BECC-660D882B5486}" dt="2024-04-17T17:23:58.519" v="28" actId="13926"/>
          <ac:spMkLst>
            <pc:docMk/>
            <pc:sldMk cId="1471439266" sldId="3700"/>
            <ac:spMk id="3" creationId="{F9B525E6-85B7-4458-BB04-3093D4A476FE}"/>
          </ac:spMkLst>
        </pc:spChg>
        <pc:cxnChg chg="add mod">
          <ac:chgData name="Champika Gallage" userId="4a82e38a-957a-410d-b619-5a28fcbc3224" providerId="ADAL" clId="{B0F8C91D-88D8-440D-BECC-660D882B5486}" dt="2024-04-17T17:23:38.615" v="27" actId="14100"/>
          <ac:cxnSpMkLst>
            <pc:docMk/>
            <pc:sldMk cId="1471439266" sldId="3700"/>
            <ac:cxnSpMk id="5" creationId="{ED032DB4-A613-9041-96AB-D323932167D4}"/>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3D64C-2A7B-455A-A7C4-C3DAB6157DE7}" type="datetimeFigureOut">
              <a:rPr lang="en-AU" smtClean="0"/>
              <a:t>18/04/2024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1FD65-1844-41EC-B390-4DCFCD9BB0B7}" type="slidenum">
              <a:rPr lang="en-AU" smtClean="0"/>
              <a:t>‹#›</a:t>
            </a:fld>
            <a:endParaRPr lang="en-AU"/>
          </a:p>
        </p:txBody>
      </p:sp>
    </p:spTree>
    <p:extLst>
      <p:ext uri="{BB962C8B-B14F-4D97-AF65-F5344CB8AC3E}">
        <p14:creationId xmlns:p14="http://schemas.microsoft.com/office/powerpoint/2010/main" val="1821425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98461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4409-47BD-B745-9631-8FBF6F0C9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0928A-9CEF-C94B-9E3D-ECF41CE9C8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DCF3C-E871-1246-AA8C-C00AA837EC26}"/>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5" name="Footer Placeholder 4">
            <a:extLst>
              <a:ext uri="{FF2B5EF4-FFF2-40B4-BE49-F238E27FC236}">
                <a16:creationId xmlns:a16="http://schemas.microsoft.com/office/drawing/2014/main" id="{FE22C893-02D2-3A40-92BD-4F2897741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0ACCC-903D-8849-B627-3B3B1442F579}"/>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0011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679AA-F95A-6C49-924E-ED19D1BA6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1B20FD-2E08-4D4E-ABFE-5B18E37C80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32CF-C083-EB49-AADB-8BF4409CC9FE}"/>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5" name="Footer Placeholder 4">
            <a:extLst>
              <a:ext uri="{FF2B5EF4-FFF2-40B4-BE49-F238E27FC236}">
                <a16:creationId xmlns:a16="http://schemas.microsoft.com/office/drawing/2014/main" id="{401EBAD8-8AEC-6745-9184-44F30BB2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D1102-6943-F445-BF9F-18E890F0BE8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71642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14A7-5367-6641-89B3-ED5206D45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EACD7-D93B-FE43-8595-62E80F9C12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CB0E1-F717-8543-8276-E0FF351BF154}"/>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5" name="Footer Placeholder 4">
            <a:extLst>
              <a:ext uri="{FF2B5EF4-FFF2-40B4-BE49-F238E27FC236}">
                <a16:creationId xmlns:a16="http://schemas.microsoft.com/office/drawing/2014/main" id="{DC7C43B9-2296-0545-AA12-2E6E33536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FCBA-5B72-1847-A4B5-B5B6FBAE9F5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25516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17ED-B526-3741-9437-CAA67CD3D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CB9E6-61FE-0E4A-9EA7-A54AAE054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9C00FF-8B7B-2849-8F0B-844EBBDCB320}"/>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5" name="Footer Placeholder 4">
            <a:extLst>
              <a:ext uri="{FF2B5EF4-FFF2-40B4-BE49-F238E27FC236}">
                <a16:creationId xmlns:a16="http://schemas.microsoft.com/office/drawing/2014/main" id="{6D80EA24-2FF2-8645-B2F8-2B04E162F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47AD9-32FD-5D40-8739-004AAA5CFABB}"/>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7558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F550-CB93-6440-9E7D-1990C0230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34B28-9891-9C48-BBF7-3FA840B144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8933CE-EA8D-4D49-A832-CFE5A31CF0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8EF8E-143E-4648-850C-FFE87BCDCF08}"/>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6" name="Footer Placeholder 5">
            <a:extLst>
              <a:ext uri="{FF2B5EF4-FFF2-40B4-BE49-F238E27FC236}">
                <a16:creationId xmlns:a16="http://schemas.microsoft.com/office/drawing/2014/main" id="{893E1F61-4260-9C4D-AB89-CE7BE42C2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0F333-43E3-5847-B0EC-E9AB122D534C}"/>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58618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806A-B7D2-7140-9436-1143278A7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E6735-5C95-C54F-8E6D-915607B71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65059F-B372-DB48-B36F-AA1616F3B3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6C662-5F07-F443-B63B-58577DB75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1AC9D6-AFA3-A546-BB82-E3D4FE01C9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8E6B6-73E5-CA41-8BD4-041E50F46C1F}"/>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8" name="Footer Placeholder 7">
            <a:extLst>
              <a:ext uri="{FF2B5EF4-FFF2-40B4-BE49-F238E27FC236}">
                <a16:creationId xmlns:a16="http://schemas.microsoft.com/office/drawing/2014/main" id="{1AD955FE-D63C-D841-944B-31661EB39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D28364-DF09-0447-BD31-D77CF631417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81749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A369-3332-8449-82FA-53904157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4008B-3EEF-6E40-9202-C50512A3BC5A}"/>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4" name="Footer Placeholder 3">
            <a:extLst>
              <a:ext uri="{FF2B5EF4-FFF2-40B4-BE49-F238E27FC236}">
                <a16:creationId xmlns:a16="http://schemas.microsoft.com/office/drawing/2014/main" id="{6AC30F60-22F5-CF4F-8300-0C23FA8D6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6F9C5-71CD-DF4D-87AE-1E5603379355}"/>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419011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D5756-9533-5947-8AA4-A55E45B54662}"/>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3" name="Footer Placeholder 2">
            <a:extLst>
              <a:ext uri="{FF2B5EF4-FFF2-40B4-BE49-F238E27FC236}">
                <a16:creationId xmlns:a16="http://schemas.microsoft.com/office/drawing/2014/main" id="{5B54A894-2BDD-664C-9734-01944B8EE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38AFC-927D-0E4C-8765-513AA32F5C5A}"/>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68884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B2AB-6FB0-3F4B-B296-90A3EB5BD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36C93C-3293-7641-AEA6-C4007B00A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A7650-C748-FB4E-9BA6-288E3E3F4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EDD49-D3A1-B74F-A8BB-1077D7DCEC7E}"/>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6" name="Footer Placeholder 5">
            <a:extLst>
              <a:ext uri="{FF2B5EF4-FFF2-40B4-BE49-F238E27FC236}">
                <a16:creationId xmlns:a16="http://schemas.microsoft.com/office/drawing/2014/main" id="{9F082356-7C2E-8A4E-9BC3-2381AEED3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408F6-B699-7C45-B509-8772F6DF494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98190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179F-7EA1-A64F-AA5A-4307727C6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14D99-0F9D-1849-B080-00CC58551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178331-B9EE-984C-BF89-C28E8A1BA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9ECBAC-97ED-0B47-A77B-78F83C6495ED}"/>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6" name="Footer Placeholder 5">
            <a:extLst>
              <a:ext uri="{FF2B5EF4-FFF2-40B4-BE49-F238E27FC236}">
                <a16:creationId xmlns:a16="http://schemas.microsoft.com/office/drawing/2014/main" id="{C15CB222-F7B7-A440-BD6A-F188B5160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D5C41-6ADD-3445-9543-8CBA4F2CCE2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5519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42707-DAB0-9642-AB96-BCDAFE10A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C5FAD-B53E-A44E-ACCE-FA867107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C309E-16C9-9949-AF70-5ED125810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ED87-2C30-6C46-8CD5-5737BBF046EB}" type="datetimeFigureOut">
              <a:rPr lang="en-US" smtClean="0"/>
              <a:t>4/18/2024</a:t>
            </a:fld>
            <a:endParaRPr lang="en-US"/>
          </a:p>
        </p:txBody>
      </p:sp>
      <p:sp>
        <p:nvSpPr>
          <p:cNvPr id="5" name="Footer Placeholder 4">
            <a:extLst>
              <a:ext uri="{FF2B5EF4-FFF2-40B4-BE49-F238E27FC236}">
                <a16:creationId xmlns:a16="http://schemas.microsoft.com/office/drawing/2014/main" id="{AC45BAAE-3D1C-F24D-97C2-A7BE90B75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00EC8-E292-F447-B047-35F0458B2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1B117-5D75-FF4D-911A-5C226444051F}" type="slidenum">
              <a:rPr lang="en-US" smtClean="0"/>
              <a:t>‹#›</a:t>
            </a:fld>
            <a:endParaRPr lang="en-US"/>
          </a:p>
        </p:txBody>
      </p:sp>
    </p:spTree>
    <p:extLst>
      <p:ext uri="{BB962C8B-B14F-4D97-AF65-F5344CB8AC3E}">
        <p14:creationId xmlns:p14="http://schemas.microsoft.com/office/powerpoint/2010/main" val="1433237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ibrary.wmo.int/records/item/68578-wmo-strategic-plan-2024-2027" TargetMode="External"/><Relationship Id="rId7" Type="http://schemas.openxmlformats.org/officeDocument/2006/relationships/hyperlink" Target="https://oceandecade.org/"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euc-powerpoint.officeapps.live.com/pods/ppt.aspx?ui=en-US&amp;rs=en-US&amp;wdenableroaming=1&amp;mscc=1&amp;hid=07A11FA1-D048-8000-7E4B-AD30E4D43294.0&amp;uih=sharepointcom&amp;wdlcid=en-US&amp;jsapi=1&amp;jsapiver=v2&amp;corrid=1fbb0469-689f-0d01-b4b7-e5cb9e2eb017&amp;usid=1fbb0469-689f-0d01-b4b7-e5cb9e2eb017&amp;newsession=1&amp;sftc=1&amp;uihit=docaspx&amp;muv=1&amp;dchat=1&amp;sc=%7B%22pmo%22%3A%22https%3A%2F%2Fwmoomm.sharepoint.com%22%2C%22pmshare%22%3Atrue%7D&amp;wdorigin=ItemsView&amp;wdhostclicktime=1713287436735&amp;wdpodsurl=https%3A%2F%2Feuc-powerpoint.officeapps.live.com%2Fpods%2F&amp;wdpopsurl=https%3A%2F%2Feuc-powerpoint.officeapps.live.com%2F&amp;wdoverrides=devicepixelratio:1,RenderGifSlideShow:true&amp;filename=INFCOM-3-20240418-Item%208.5%281%29%20-%20AG-Ocean%20Engagement%20Plan-BKelly-Gerreyn.pptx&amp;filegeturlbool=true&amp;fs=373553&amp;ro=false&amp;fastboot=true&amp;noauth=1&amp;thpanel=1189&amp;sw=1696&amp;sh=954&amp;postmessagetoken=1fbb0469-689f-0d01-b4b7-e5cb9e2eb017#_ftn1" TargetMode="External"/><Relationship Id="rId5" Type="http://schemas.openxmlformats.org/officeDocument/2006/relationships/hyperlink" Target="https://www.goosocean.org/index.php?option=com_content&amp;view=article&amp;id=280&amp;Itemid=419" TargetMode="External"/><Relationship Id="rId4" Type="http://schemas.openxmlformats.org/officeDocument/2006/relationships/hyperlink" Target="https://www.ioc.unesco.org/en/mission-and-objective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meetings.wmo.int/INFCOM-3/_layouts/15/WopiFrame.aspx?sourcedoc=%7bDF58EF09-D5B0-4AA0-9187-FB70D1E0E028%7d&amp;file=INFCOM-3-d08-5(1)-AG-OCEAN-ENGAGEMENT-PLAN-draft1_en_WiP%5b17.IV.2024%5d.docx&amp;action=default"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euc-powerpoint.officeapps.live.com/pods/ppt.aspx?ui=en-US&amp;rs=en-US&amp;wdenableroaming=1&amp;mscc=1&amp;hid=07A11FA1-D048-8000-7E4B-AD30E4D43294.0&amp;uih=sharepointcom&amp;wdlcid=en-US&amp;jsapi=1&amp;jsapiver=v2&amp;corrid=1fbb0469-689f-0d01-b4b7-e5cb9e2eb017&amp;usid=1fbb0469-689f-0d01-b4b7-e5cb9e2eb017&amp;newsession=1&amp;sftc=1&amp;uihit=docaspx&amp;muv=1&amp;dchat=1&amp;sc=%7B%22pmo%22%3A%22https%3A%2F%2Fwmoomm.sharepoint.com%22%2C%22pmshare%22%3Atrue%7D&amp;wdorigin=ItemsView&amp;wdhostclicktime=1713287436735&amp;wdpodsurl=https%3A%2F%2Feuc-powerpoint.officeapps.live.com%2Fpods%2F&amp;wdpopsurl=https%3A%2F%2Feuc-powerpoint.officeapps.live.com%2F&amp;wdoverrides=devicepixelratio:1,RenderGifSlideShow:true&amp;filename=INFCOM-3-20240418-Item%208.5%281%29%20-%20AG-Ocean%20Engagement%20Plan-BKelly-Gerreyn.pptx&amp;filegeturlbool=true&amp;fs=373553&amp;ro=false&amp;fastboot=true&amp;noauth=1&amp;thpanel=1189&amp;sw=1696&amp;sh=954&amp;postmessagetoken=1fbb0469-689f-0d01-b4b7-e5cb9e2eb017#annex"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library.wmo.int/idviewer/66287/59"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C8461C19-E495-4638-9078-AC28B05A0BE5}"/>
              </a:ext>
            </a:extLst>
          </p:cNvPr>
          <p:cNvSpPr/>
          <p:nvPr/>
        </p:nvSpPr>
        <p:spPr>
          <a:xfrm>
            <a:off x="1071904" y="925750"/>
            <a:ext cx="10048183" cy="135421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marL="0" marR="0" lvl="0" indent="0" algn="ctr" defTabSz="914400" rtl="0" eaLnBrk="1" fontAlgn="auto" latinLnBrk="0" hangingPunct="1">
              <a:spcBef>
                <a:spcPts val="0"/>
              </a:spcBef>
              <a:spcAft>
                <a:spcPts val="0"/>
              </a:spcAft>
              <a:buClrTx/>
              <a:buSzTx/>
              <a:buFontTx/>
              <a:buNone/>
              <a:tabLst/>
              <a:defRPr sz="1800"/>
            </a:pPr>
            <a:r>
              <a:rPr kumimoji="0" lang="en-CH" sz="4400" b="1" i="0" u="none" strike="noStrike" kern="1000" cap="none" spc="-10" normalizeH="0" baseline="0" noProof="0">
                <a:ln>
                  <a:noFill/>
                </a:ln>
                <a:solidFill>
                  <a:prstClr val="white"/>
                </a:solidFill>
                <a:effectLst/>
                <a:uLnTx/>
                <a:uFillTx/>
                <a:latin typeface="Arial"/>
                <a:ea typeface="Verdana"/>
                <a:cs typeface="Arial"/>
                <a:sym typeface="Montserrat-Regular"/>
              </a:rPr>
              <a:t>Item/doc 8.5/(</a:t>
            </a:r>
            <a:r>
              <a:rPr lang="en-CH" sz="4400" b="1" kern="1000" spc="-10">
                <a:solidFill>
                  <a:prstClr val="white"/>
                </a:solidFill>
                <a:latin typeface="Arial"/>
                <a:ea typeface="Verdana"/>
                <a:cs typeface="Arial"/>
                <a:sym typeface="Montserrat-Regular"/>
              </a:rPr>
              <a:t>1</a:t>
            </a:r>
            <a:r>
              <a:rPr kumimoji="0" lang="en-CH" sz="4400" b="1" i="0" u="none" strike="noStrike" kern="1000" cap="none" spc="-10" normalizeH="0" baseline="0" noProof="0">
                <a:ln>
                  <a:noFill/>
                </a:ln>
                <a:solidFill>
                  <a:prstClr val="white"/>
                </a:solidFill>
                <a:effectLst/>
                <a:uLnTx/>
                <a:uFillTx/>
                <a:latin typeface="Arial"/>
                <a:ea typeface="Verdana"/>
                <a:cs typeface="Arial"/>
                <a:sym typeface="Montserrat-Regular"/>
              </a:rPr>
              <a:t>)</a:t>
            </a:r>
            <a:r>
              <a:rPr kumimoji="0" lang="hr-HR" sz="4400" b="1" i="0" u="none" strike="noStrike" kern="1000" cap="none" spc="-10" normalizeH="0" baseline="0" noProof="0">
                <a:ln>
                  <a:noFill/>
                </a:ln>
                <a:solidFill>
                  <a:prstClr val="white"/>
                </a:solidFill>
                <a:effectLst/>
                <a:uLnTx/>
                <a:uFillTx/>
                <a:latin typeface="Arial"/>
                <a:ea typeface="Verdana"/>
                <a:cs typeface="Arial"/>
                <a:sym typeface="Montserrat-Regular"/>
              </a:rPr>
              <a:t> – </a:t>
            </a:r>
            <a:r>
              <a:rPr lang="en-CH" sz="4400" b="1" kern="1000" spc="-10">
                <a:solidFill>
                  <a:prstClr val="white"/>
                </a:solidFill>
                <a:latin typeface="Arial"/>
                <a:ea typeface="Verdana"/>
                <a:cs typeface="Arial"/>
                <a:sym typeface="Montserrat-Regular"/>
              </a:rPr>
              <a:t>AG-Ocean Engagement Plan</a:t>
            </a:r>
            <a:endParaRPr lang="en-US"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Calibri" panose="020F0502020204030204"/>
            </a:endParaRPr>
          </a:p>
        </p:txBody>
      </p:sp>
      <p:sp>
        <p:nvSpPr>
          <p:cNvPr id="2" name="Shape 79">
            <a:extLst>
              <a:ext uri="{FF2B5EF4-FFF2-40B4-BE49-F238E27FC236}">
                <a16:creationId xmlns:a16="http://schemas.microsoft.com/office/drawing/2014/main" id="{9500F7D2-A954-8761-3527-C158DDFB1106}"/>
              </a:ext>
            </a:extLst>
          </p:cNvPr>
          <p:cNvSpPr/>
          <p:nvPr/>
        </p:nvSpPr>
        <p:spPr>
          <a:xfrm>
            <a:off x="1071905" y="2598003"/>
            <a:ext cx="10048183" cy="215443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Third Session of the Infrastructure Commission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(INFCOM-3, 15-19 April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28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Dr Boris Kelly-Gerreyn</a:t>
            </a:r>
            <a:r>
              <a:rPr kumimoji="0" lang="en-CH" sz="28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Chair, AG-Ocean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8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18 April 2024</a:t>
            </a:r>
            <a:endParaRPr kumimoji="0" lang="en-US" sz="28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30773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1279414" y="1022796"/>
            <a:ext cx="8758688"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nSpc>
                <a:spcPts val="3360"/>
              </a:lnSpc>
              <a:defRPr sz="1800"/>
            </a:pPr>
            <a:r>
              <a:rPr kumimoji="0" lang="en-CH" sz="4400" b="1" i="0" u="none" strike="noStrike" kern="1000" cap="none" spc="0" normalizeH="0" baseline="0" noProof="0">
                <a:ln>
                  <a:noFill/>
                </a:ln>
                <a:solidFill>
                  <a:srgbClr val="005BAA"/>
                </a:solidFill>
                <a:effectLst/>
                <a:uLnTx/>
                <a:uFillTx/>
                <a:latin typeface="Arial"/>
                <a:ea typeface="Verdana"/>
                <a:cs typeface="Arial"/>
                <a:sym typeface="Montserrat-Regular"/>
              </a:rPr>
              <a:t>Engagement Plan</a:t>
            </a:r>
            <a:r>
              <a:rPr lang="en-CH" sz="4400" b="1" kern="1000">
                <a:solidFill>
                  <a:srgbClr val="005BAA"/>
                </a:solidFill>
                <a:latin typeface="Arial"/>
                <a:ea typeface="Verdana"/>
                <a:cs typeface="Arial"/>
                <a:sym typeface="Montserrat-Regular"/>
              </a:rPr>
              <a:t> – Focus Areas</a:t>
            </a:r>
            <a:endParaRPr kumimoji="0" lang="en-US" sz="4400" b="1" i="0" u="none" strike="noStrike" kern="1000" cap="none" spc="0" normalizeH="0" baseline="0" noProof="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3" name="TextBox 2">
            <a:extLst>
              <a:ext uri="{FF2B5EF4-FFF2-40B4-BE49-F238E27FC236}">
                <a16:creationId xmlns:a16="http://schemas.microsoft.com/office/drawing/2014/main" id="{8EA5525F-56AE-000F-622E-79846333423C}"/>
              </a:ext>
            </a:extLst>
          </p:cNvPr>
          <p:cNvSpPr txBox="1"/>
          <p:nvPr/>
        </p:nvSpPr>
        <p:spPr>
          <a:xfrm>
            <a:off x="1279414" y="1797784"/>
            <a:ext cx="799803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000" b="1"/>
              <a:t>Observations </a:t>
            </a:r>
            <a:r>
              <a:rPr lang="en-AU" sz="2000"/>
              <a:t>(Lead: Ann-Christine </a:t>
            </a:r>
            <a:r>
              <a:rPr lang="en-AU" sz="2000" err="1"/>
              <a:t>Zinkann</a:t>
            </a:r>
            <a:r>
              <a:rPr lang="en-AU" sz="2000"/>
              <a:t>, US)</a:t>
            </a:r>
            <a:endParaRPr lang="en-US"/>
          </a:p>
          <a:p>
            <a:pPr marL="342900" indent="-342900">
              <a:buFont typeface="Arial"/>
              <a:buChar char="•"/>
            </a:pPr>
            <a:r>
              <a:rPr lang="en-US" sz="2000">
                <a:ea typeface="Calibri"/>
                <a:cs typeface="Calibri"/>
              </a:rPr>
              <a:t>Assessment of GOOS and WMO connections  </a:t>
            </a:r>
          </a:p>
          <a:p>
            <a:pPr marL="342900" indent="-342900">
              <a:buFont typeface="Arial"/>
              <a:buChar char="•"/>
            </a:pPr>
            <a:r>
              <a:rPr lang="en-US" sz="2000">
                <a:ea typeface="Calibri"/>
                <a:cs typeface="Calibri"/>
              </a:rPr>
              <a:t>Synthesis of observing system requirements and evaluation activities  </a:t>
            </a:r>
          </a:p>
          <a:p>
            <a:pPr marL="342900" indent="-342900">
              <a:buFont typeface="Arial"/>
              <a:buChar char="•"/>
            </a:pPr>
            <a:r>
              <a:rPr lang="en-US" sz="2000">
                <a:ea typeface="Calibri"/>
                <a:cs typeface="Calibri"/>
              </a:rPr>
              <a:t>Ocean in GBON Implementation</a:t>
            </a:r>
          </a:p>
          <a:p>
            <a:pPr marL="342900" indent="-342900">
              <a:buFont typeface="Arial"/>
              <a:buChar char="•"/>
            </a:pPr>
            <a:r>
              <a:rPr lang="en-US" sz="2000">
                <a:ea typeface="Calibri"/>
                <a:cs typeface="Calibri"/>
              </a:rPr>
              <a:t>Leverage regional structures to enhance regional implementation  </a:t>
            </a:r>
          </a:p>
        </p:txBody>
      </p:sp>
      <p:sp>
        <p:nvSpPr>
          <p:cNvPr id="6" name="TextBox 5">
            <a:extLst>
              <a:ext uri="{FF2B5EF4-FFF2-40B4-BE49-F238E27FC236}">
                <a16:creationId xmlns:a16="http://schemas.microsoft.com/office/drawing/2014/main" id="{DD6CA549-C5CC-2F73-596D-EC06CCBEAB81}"/>
              </a:ext>
            </a:extLst>
          </p:cNvPr>
          <p:cNvSpPr txBox="1"/>
          <p:nvPr/>
        </p:nvSpPr>
        <p:spPr>
          <a:xfrm>
            <a:off x="1279414" y="3723055"/>
            <a:ext cx="529639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000" b="1"/>
              <a:t>Data </a:t>
            </a:r>
            <a:r>
              <a:rPr lang="en-AU" sz="2000"/>
              <a:t>(Lead: Axel Andersson, Germany)</a:t>
            </a:r>
          </a:p>
          <a:p>
            <a:pPr marL="342900" indent="-342900">
              <a:buFont typeface="Arial"/>
              <a:buChar char="•"/>
            </a:pPr>
            <a:r>
              <a:rPr lang="en-US" sz="2000">
                <a:ea typeface="Calibri"/>
                <a:cs typeface="Calibri"/>
              </a:rPr>
              <a:t>Governance, coordination and support structures</a:t>
            </a:r>
          </a:p>
          <a:p>
            <a:pPr marL="342900" indent="-342900">
              <a:buFont typeface="Arial"/>
              <a:buChar char="•"/>
            </a:pPr>
            <a:r>
              <a:rPr lang="en-US" sz="2000">
                <a:ea typeface="Calibri"/>
                <a:cs typeface="Calibri"/>
              </a:rPr>
              <a:t>Connect ocean and WMO metadata tools</a:t>
            </a:r>
          </a:p>
          <a:p>
            <a:pPr marL="342900" indent="-342900">
              <a:buFont typeface="Arial"/>
              <a:buChar char="•"/>
            </a:pPr>
            <a:r>
              <a:rPr lang="en-US" sz="2000">
                <a:ea typeface="Calibri"/>
                <a:cs typeface="Calibri"/>
              </a:rPr>
              <a:t>Implementation of WIS 2.0 for ocean data</a:t>
            </a:r>
          </a:p>
          <a:p>
            <a:pPr marL="342900" indent="-342900">
              <a:buFont typeface="Arial"/>
              <a:buChar char="•"/>
            </a:pPr>
            <a:r>
              <a:rPr lang="en-US" sz="2000">
                <a:ea typeface="Calibri"/>
                <a:cs typeface="Calibri"/>
              </a:rPr>
              <a:t>Integration of MCDS into WMO and IOC structures</a:t>
            </a:r>
          </a:p>
        </p:txBody>
      </p:sp>
      <p:sp>
        <p:nvSpPr>
          <p:cNvPr id="7" name="TextBox 6">
            <a:extLst>
              <a:ext uri="{FF2B5EF4-FFF2-40B4-BE49-F238E27FC236}">
                <a16:creationId xmlns:a16="http://schemas.microsoft.com/office/drawing/2014/main" id="{B17F5250-3A13-6DC8-38E4-1494C9913090}"/>
              </a:ext>
            </a:extLst>
          </p:cNvPr>
          <p:cNvSpPr txBox="1"/>
          <p:nvPr/>
        </p:nvSpPr>
        <p:spPr>
          <a:xfrm>
            <a:off x="6254151" y="3713863"/>
            <a:ext cx="575161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000" b="1">
                <a:latin typeface="Calibri"/>
                <a:ea typeface="Calibri"/>
                <a:cs typeface="Calibri"/>
              </a:rPr>
              <a:t>Prediction</a:t>
            </a:r>
            <a:r>
              <a:rPr lang="en-AU" sz="2000">
                <a:latin typeface="Calibri"/>
                <a:ea typeface="Calibri"/>
                <a:cs typeface="Calibri"/>
              </a:rPr>
              <a:t> (Lead: Elisabeth Remy, France)</a:t>
            </a:r>
            <a:endParaRPr lang="en-US" sz="2000">
              <a:latin typeface="Calibri"/>
              <a:ea typeface="Calibri"/>
              <a:cs typeface="Calibri"/>
            </a:endParaRPr>
          </a:p>
          <a:p>
            <a:pPr marL="342900" indent="-342900">
              <a:buFont typeface="Arial"/>
              <a:buChar char="•"/>
            </a:pPr>
            <a:r>
              <a:rPr lang="en-US" sz="2000">
                <a:latin typeface="Calibri"/>
                <a:ea typeface="Calibri"/>
                <a:cs typeface="Calibri"/>
              </a:rPr>
              <a:t>Governance, coordination and support structures</a:t>
            </a:r>
          </a:p>
          <a:p>
            <a:pPr marL="342900" indent="-342900">
              <a:buFont typeface="Arial"/>
              <a:buChar char="•"/>
            </a:pPr>
            <a:r>
              <a:rPr lang="en-US" sz="2000">
                <a:latin typeface="Calibri"/>
                <a:ea typeface="Calibri"/>
                <a:cs typeface="Calibri"/>
              </a:rPr>
              <a:t>Observing system evaluation and prediction requirements </a:t>
            </a:r>
          </a:p>
          <a:p>
            <a:pPr marL="342900" indent="-342900">
              <a:buFont typeface="Arial"/>
              <a:buChar char="•"/>
            </a:pPr>
            <a:r>
              <a:rPr lang="en-US" sz="2000">
                <a:latin typeface="Calibri"/>
                <a:ea typeface="Calibri"/>
                <a:cs typeface="Calibri"/>
              </a:rPr>
              <a:t>Responding to authoritative guidance on requirements for ocean prediction products </a:t>
            </a:r>
          </a:p>
          <a:p>
            <a:pPr marL="342900" indent="-342900">
              <a:buFont typeface="Arial"/>
              <a:buChar char="•"/>
            </a:pPr>
            <a:r>
              <a:rPr lang="en-US" sz="2000">
                <a:latin typeface="Calibri"/>
                <a:ea typeface="Calibri"/>
                <a:cs typeface="Calibri"/>
              </a:rPr>
              <a:t>Ocean analysis and forecasts evaluation</a:t>
            </a:r>
            <a:r>
              <a:rPr lang="en-US" sz="2000">
                <a:solidFill>
                  <a:srgbClr val="FF0000"/>
                </a:solidFill>
                <a:latin typeface="Calibri"/>
                <a:ea typeface="Calibri"/>
                <a:cs typeface="Calibri"/>
              </a:rPr>
              <a:t> </a:t>
            </a:r>
          </a:p>
        </p:txBody>
      </p:sp>
    </p:spTree>
    <p:extLst>
      <p:ext uri="{BB962C8B-B14F-4D97-AF65-F5344CB8AC3E}">
        <p14:creationId xmlns:p14="http://schemas.microsoft.com/office/powerpoint/2010/main" val="4185423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A28B-339C-72E2-024A-193EBA3D8111}"/>
              </a:ext>
            </a:extLst>
          </p:cNvPr>
          <p:cNvSpPr>
            <a:spLocks noGrp="1"/>
          </p:cNvSpPr>
          <p:nvPr>
            <p:ph type="title"/>
          </p:nvPr>
        </p:nvSpPr>
        <p:spPr>
          <a:xfrm>
            <a:off x="838200" y="2263197"/>
            <a:ext cx="10515600" cy="1325563"/>
          </a:xfrm>
        </p:spPr>
        <p:txBody>
          <a:bodyPr>
            <a:normAutofit/>
          </a:bodyPr>
          <a:lstStyle/>
          <a:p>
            <a:pPr algn="ctr"/>
            <a:r>
              <a:rPr lang="en-FR" sz="6000" b="1">
                <a:solidFill>
                  <a:schemeClr val="bg1"/>
                </a:solidFill>
                <a:latin typeface="Arial" panose="020B0604020202020204" pitchFamily="34" charset="0"/>
                <a:ea typeface="Verdana" panose="020B0604030504040204" pitchFamily="34" charset="0"/>
                <a:cs typeface="Arial" panose="020B0604020202020204" pitchFamily="34" charset="0"/>
              </a:rPr>
              <a:t>Thank you.</a:t>
            </a:r>
          </a:p>
        </p:txBody>
      </p:sp>
      <p:sp>
        <p:nvSpPr>
          <p:cNvPr id="4" name="CuadroTexto 3">
            <a:extLst>
              <a:ext uri="{FF2B5EF4-FFF2-40B4-BE49-F238E27FC236}">
                <a16:creationId xmlns:a16="http://schemas.microsoft.com/office/drawing/2014/main" id="{DA72FBD4-668B-EB1A-B593-B2BE34336172}"/>
              </a:ext>
            </a:extLst>
          </p:cNvPr>
          <p:cNvSpPr txBox="1"/>
          <p:nvPr/>
        </p:nvSpPr>
        <p:spPr>
          <a:xfrm>
            <a:off x="3824879" y="5950894"/>
            <a:ext cx="4542242" cy="523926"/>
          </a:xfrm>
          <a:prstGeom prst="rect">
            <a:avLst/>
          </a:prstGeom>
          <a:noFill/>
        </p:spPr>
        <p:txBody>
          <a:bodyPr wrap="square" rtlCol="0">
            <a:spAutoFit/>
          </a:bodyPr>
          <a:lstStyle/>
          <a:p>
            <a:pPr marR="0" algn="ctr" rtl="0">
              <a:lnSpc>
                <a:spcPct val="150000"/>
              </a:lnSpc>
            </a:pPr>
            <a:r>
              <a:rPr lang="en-US" sz="3200" b="0" i="0" u="none" strike="noStrike" baseline="30000">
                <a:solidFill>
                  <a:schemeClr val="bg1"/>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60086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302946" y="205092"/>
            <a:ext cx="8765415" cy="891462"/>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nSpc>
                <a:spcPts val="3360"/>
              </a:lnSpc>
              <a:defRPr sz="1800"/>
            </a:pPr>
            <a:r>
              <a:rPr lang="en-US" sz="4400" b="1" kern="1000">
                <a:solidFill>
                  <a:srgbClr val="005BAA"/>
                </a:solidFill>
                <a:latin typeface="Arial"/>
                <a:ea typeface="Verdana"/>
                <a:cs typeface="Arial"/>
              </a:rPr>
              <a:t>Draft </a:t>
            </a:r>
            <a:r>
              <a:rPr lang="en-US" sz="4000" b="1" kern="1000">
                <a:solidFill>
                  <a:srgbClr val="005BAA"/>
                </a:solidFill>
                <a:latin typeface="Arial"/>
                <a:ea typeface="Verdana"/>
                <a:cs typeface="Arial"/>
              </a:rPr>
              <a:t>Decision</a:t>
            </a:r>
            <a:r>
              <a:rPr lang="en-US" sz="4400" b="1" kern="1000">
                <a:solidFill>
                  <a:srgbClr val="005BAA"/>
                </a:solidFill>
                <a:latin typeface="Arial"/>
                <a:ea typeface="Verdana"/>
                <a:cs typeface="Arial"/>
              </a:rPr>
              <a:t> 8.5(1) </a:t>
            </a:r>
            <a:endParaRPr lang="en-US" sz="2800" b="1" kern="1000">
              <a:solidFill>
                <a:srgbClr val="005BAA"/>
              </a:solidFill>
              <a:latin typeface="Arial"/>
              <a:ea typeface="Verdana"/>
              <a:cs typeface="Arial"/>
            </a:endParaRPr>
          </a:p>
          <a:p>
            <a:pPr>
              <a:lnSpc>
                <a:spcPts val="3360"/>
              </a:lnSpc>
              <a:defRPr sz="1800"/>
            </a:pPr>
            <a:endPar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endParaRPr>
          </a:p>
        </p:txBody>
      </p:sp>
      <p:sp>
        <p:nvSpPr>
          <p:cNvPr id="3" name="TextBox 2">
            <a:extLst>
              <a:ext uri="{FF2B5EF4-FFF2-40B4-BE49-F238E27FC236}">
                <a16:creationId xmlns:a16="http://schemas.microsoft.com/office/drawing/2014/main" id="{F9B525E6-85B7-4458-BB04-3093D4A476FE}"/>
              </a:ext>
            </a:extLst>
          </p:cNvPr>
          <p:cNvSpPr txBox="1"/>
          <p:nvPr/>
        </p:nvSpPr>
        <p:spPr>
          <a:xfrm>
            <a:off x="360096" y="706852"/>
            <a:ext cx="11470641" cy="4801314"/>
          </a:xfrm>
          <a:prstGeom prst="rect">
            <a:avLst/>
          </a:prstGeom>
          <a:noFill/>
        </p:spPr>
        <p:txBody>
          <a:bodyPr wrap="square" lIns="91440" tIns="45720" rIns="91440" bIns="45720" anchor="t">
            <a:spAutoFit/>
          </a:bodyPr>
          <a:lstStyle/>
          <a:p>
            <a:r>
              <a:rPr lang="en-US" b="1" dirty="0">
                <a:solidFill>
                  <a:srgbClr val="000000"/>
                </a:solidFill>
                <a:latin typeface="Verdana"/>
                <a:ea typeface="Verdana"/>
              </a:rPr>
              <a:t>Annex to draft Decision 8.5(1)/1 (</a:t>
            </a:r>
            <a:r>
              <a:rPr lang="en-US" b="1" dirty="0">
                <a:solidFill>
                  <a:srgbClr val="000000"/>
                </a:solidFill>
                <a:latin typeface="Verdana"/>
                <a:ea typeface="Verdana"/>
                <a:cs typeface="Calibri"/>
              </a:rPr>
              <a:t>INFCOM-3) </a:t>
            </a:r>
            <a:r>
              <a:rPr lang="en-US" dirty="0">
                <a:solidFill>
                  <a:srgbClr val="00B050"/>
                </a:solidFill>
                <a:latin typeface="Verdana"/>
                <a:ea typeface="Verdana"/>
                <a:cs typeface="Calibri"/>
              </a:rPr>
              <a:t>(Edits)</a:t>
            </a:r>
            <a:endParaRPr lang="en-US" dirty="0">
              <a:solidFill>
                <a:srgbClr val="00B050"/>
              </a:solidFill>
              <a:latin typeface="Verdana"/>
              <a:ea typeface="Verdana"/>
            </a:endParaRPr>
          </a:p>
          <a:p>
            <a:pPr algn="l"/>
            <a:endParaRPr lang="en-US" b="1" i="0">
              <a:solidFill>
                <a:srgbClr val="000000"/>
              </a:solidFill>
              <a:effectLst/>
              <a:latin typeface="Verdana"/>
              <a:ea typeface="Verdana"/>
              <a:cs typeface="Calibri"/>
            </a:endParaRPr>
          </a:p>
          <a:p>
            <a:r>
              <a:rPr lang="en-US" dirty="0">
                <a:solidFill>
                  <a:srgbClr val="0718FA"/>
                </a:solidFill>
                <a:latin typeface="Verdana"/>
                <a:ea typeface="Verdana"/>
              </a:rPr>
              <a:t>Page 4:  1</a:t>
            </a:r>
            <a:r>
              <a:rPr lang="en-US" baseline="30000" dirty="0">
                <a:solidFill>
                  <a:srgbClr val="0718FA"/>
                </a:solidFill>
                <a:latin typeface="Verdana"/>
                <a:ea typeface="Verdana"/>
              </a:rPr>
              <a:t>st </a:t>
            </a:r>
            <a:r>
              <a:rPr lang="en-US" dirty="0">
                <a:solidFill>
                  <a:srgbClr val="0718FA"/>
                </a:solidFill>
                <a:latin typeface="Verdana"/>
                <a:ea typeface="Verdana"/>
              </a:rPr>
              <a:t>paragraph</a:t>
            </a:r>
            <a:r>
              <a:rPr lang="en-US" dirty="0">
                <a:solidFill>
                  <a:srgbClr val="000000"/>
                </a:solidFill>
                <a:latin typeface="Verdana"/>
                <a:ea typeface="Verdana"/>
              </a:rPr>
              <a:t> </a:t>
            </a:r>
            <a:endParaRPr lang="en-CH" dirty="0">
              <a:solidFill>
                <a:srgbClr val="000000"/>
              </a:solidFill>
              <a:latin typeface="Verdana"/>
              <a:ea typeface="Verdana"/>
            </a:endParaRPr>
          </a:p>
          <a:p>
            <a:r>
              <a:rPr lang="en-US" dirty="0">
                <a:solidFill>
                  <a:srgbClr val="000000"/>
                </a:solidFill>
                <a:latin typeface="Verdana"/>
                <a:ea typeface="Verdana"/>
                <a:cs typeface="Calibri"/>
              </a:rPr>
              <a:t>The complementary strategic initiatives of the World Meteorological Organization (</a:t>
            </a:r>
            <a:r>
              <a:rPr lang="en-US" dirty="0">
                <a:solidFill>
                  <a:srgbClr val="000000"/>
                </a:solidFill>
                <a:latin typeface="Verdana"/>
                <a:ea typeface="Verdana"/>
                <a:cs typeface="Calibri"/>
                <a:hlinkClick r:id="rId3"/>
              </a:rPr>
              <a:t>WMO</a:t>
            </a:r>
            <a:r>
              <a:rPr lang="en-US" dirty="0">
                <a:solidFill>
                  <a:srgbClr val="000000"/>
                </a:solidFill>
                <a:latin typeface="Verdana"/>
                <a:ea typeface="Verdana"/>
                <a:cs typeface="Calibri"/>
              </a:rPr>
              <a:t>), the Intergovernmental Oceanographic Commission (</a:t>
            </a:r>
            <a:r>
              <a:rPr lang="en-US" dirty="0">
                <a:solidFill>
                  <a:srgbClr val="000000"/>
                </a:solidFill>
                <a:latin typeface="Verdana"/>
                <a:ea typeface="Verdana"/>
                <a:cs typeface="Calibri"/>
                <a:hlinkClick r:id="rId4"/>
              </a:rPr>
              <a:t>IOC</a:t>
            </a:r>
            <a:r>
              <a:rPr lang="en-US" dirty="0">
                <a:solidFill>
                  <a:srgbClr val="000000"/>
                </a:solidFill>
                <a:latin typeface="Verdana"/>
                <a:ea typeface="Verdana"/>
                <a:cs typeface="Calibri"/>
              </a:rPr>
              <a:t>), the Global Ocean Observing System (</a:t>
            </a:r>
            <a:r>
              <a:rPr lang="en-US" dirty="0">
                <a:solidFill>
                  <a:srgbClr val="000000"/>
                </a:solidFill>
                <a:latin typeface="Verdana"/>
                <a:ea typeface="Verdana"/>
                <a:cs typeface="Calibri"/>
                <a:hlinkClick r:id="rId5"/>
              </a:rPr>
              <a:t>GOOS</a:t>
            </a:r>
            <a:r>
              <a:rPr lang="en-US" dirty="0">
                <a:solidFill>
                  <a:srgbClr val="000000"/>
                </a:solidFill>
                <a:latin typeface="Verdana"/>
                <a:ea typeface="Verdana"/>
                <a:cs typeface="Calibri"/>
              </a:rPr>
              <a:t>)</a:t>
            </a:r>
            <a:r>
              <a:rPr lang="en-US" dirty="0">
                <a:solidFill>
                  <a:srgbClr val="000000"/>
                </a:solidFill>
                <a:latin typeface="Verdana"/>
                <a:ea typeface="Verdana"/>
                <a:cs typeface="Calibri"/>
                <a:hlinkClick r:id="rId6"/>
              </a:rPr>
              <a:t>[1]</a:t>
            </a:r>
            <a:r>
              <a:rPr lang="en-US" dirty="0">
                <a:solidFill>
                  <a:srgbClr val="000000"/>
                </a:solidFill>
                <a:latin typeface="Verdana"/>
                <a:ea typeface="Verdana"/>
                <a:cs typeface="Calibri"/>
              </a:rPr>
              <a:t> and the UN Decade of Ocean Science for Sustainable Development 2021–2030 (</a:t>
            </a:r>
            <a:r>
              <a:rPr lang="en-US" dirty="0">
                <a:solidFill>
                  <a:srgbClr val="000000"/>
                </a:solidFill>
                <a:latin typeface="Verdana"/>
                <a:ea typeface="Verdana"/>
                <a:cs typeface="Calibri"/>
                <a:hlinkClick r:id="rId7"/>
              </a:rPr>
              <a:t>UN Ocean Decade</a:t>
            </a:r>
            <a:r>
              <a:rPr lang="en-US" dirty="0">
                <a:solidFill>
                  <a:srgbClr val="000000"/>
                </a:solidFill>
                <a:latin typeface="Verdana"/>
                <a:ea typeface="Verdana"/>
                <a:cs typeface="Calibri"/>
              </a:rPr>
              <a:t>) highlight the interconnectedness of the Earth's systems. They all strive for a </a:t>
            </a:r>
            <a:r>
              <a:rPr lang="en-US" dirty="0">
                <a:solidFill>
                  <a:srgbClr val="00B050"/>
                </a:solidFill>
                <a:latin typeface="Verdana"/>
                <a:ea typeface="Verdana"/>
                <a:cs typeface="Calibri"/>
              </a:rPr>
              <a:t>more </a:t>
            </a:r>
            <a:r>
              <a:rPr lang="en-US" i="1" dirty="0">
                <a:solidFill>
                  <a:srgbClr val="00B050"/>
                </a:solidFill>
                <a:latin typeface="Verdana"/>
                <a:ea typeface="Verdana"/>
                <a:cs typeface="Calibri"/>
              </a:rPr>
              <a:t>[Spain]</a:t>
            </a:r>
            <a:r>
              <a:rPr lang="en-US" dirty="0">
                <a:solidFill>
                  <a:srgbClr val="000000"/>
                </a:solidFill>
                <a:latin typeface="Verdana"/>
                <a:ea typeface="Verdana"/>
                <a:cs typeface="Calibri"/>
              </a:rPr>
              <a:t> resilient Earth by 2030, sharing a focus on a globally integrated observation network, data exchange and predictions for weather, ocean, and climate. </a:t>
            </a:r>
            <a:endParaRPr lang="en-US" dirty="0">
              <a:latin typeface="Verdana"/>
              <a:ea typeface="Verdana"/>
            </a:endParaRPr>
          </a:p>
          <a:p>
            <a:endParaRPr lang="en-US">
              <a:solidFill>
                <a:srgbClr val="000000"/>
              </a:solidFill>
              <a:latin typeface="Verdana"/>
              <a:ea typeface="Verdana"/>
            </a:endParaRPr>
          </a:p>
          <a:p>
            <a:r>
              <a:rPr lang="en-US" dirty="0" err="1">
                <a:solidFill>
                  <a:srgbClr val="0718FA"/>
                </a:solidFill>
                <a:latin typeface="Verdana"/>
                <a:ea typeface="Verdana"/>
              </a:rPr>
              <a:t>Bulet</a:t>
            </a:r>
            <a:r>
              <a:rPr lang="en-US" dirty="0">
                <a:solidFill>
                  <a:srgbClr val="0718FA"/>
                </a:solidFill>
                <a:latin typeface="Verdana"/>
                <a:ea typeface="Verdana"/>
              </a:rPr>
              <a:t> # 3</a:t>
            </a:r>
            <a:endParaRPr lang="en-US" dirty="0">
              <a:latin typeface="Verdana"/>
              <a:ea typeface="Verdana"/>
            </a:endParaRPr>
          </a:p>
          <a:p>
            <a:pPr marL="171450" indent="-171450">
              <a:buFont typeface="Arial"/>
              <a:buChar char="•"/>
            </a:pPr>
            <a:r>
              <a:rPr lang="en-US" dirty="0">
                <a:solidFill>
                  <a:srgbClr val="000000"/>
                </a:solidFill>
                <a:latin typeface="Verdana"/>
                <a:ea typeface="Verdana"/>
                <a:cs typeface="Calibri"/>
              </a:rPr>
              <a:t>Enabling Prediction and Informed Decisions: Coupling real-time data with powerful models to generate accurate forecasts for weather, ocean, and climate, empowering informed decisions (and services) for a </a:t>
            </a:r>
            <a:r>
              <a:rPr lang="en-US" dirty="0">
                <a:solidFill>
                  <a:srgbClr val="00B050"/>
                </a:solidFill>
                <a:latin typeface="Verdana"/>
                <a:ea typeface="Verdana"/>
                <a:cs typeface="Calibri"/>
              </a:rPr>
              <a:t>more </a:t>
            </a:r>
            <a:r>
              <a:rPr lang="en-US" i="1" dirty="0">
                <a:solidFill>
                  <a:srgbClr val="00B050"/>
                </a:solidFill>
                <a:latin typeface="Verdana"/>
                <a:ea typeface="Verdana"/>
                <a:cs typeface="Calibri"/>
              </a:rPr>
              <a:t>[Spain]</a:t>
            </a:r>
            <a:r>
              <a:rPr lang="en-US" dirty="0">
                <a:solidFill>
                  <a:srgbClr val="000000"/>
                </a:solidFill>
                <a:latin typeface="Verdana"/>
                <a:ea typeface="Verdana"/>
                <a:cs typeface="Calibri"/>
              </a:rPr>
              <a:t> resilient future.</a:t>
            </a:r>
            <a:endParaRPr lang="en-US" dirty="0">
              <a:latin typeface="Verdana"/>
              <a:ea typeface="Verdana"/>
              <a:cs typeface="Calibri" panose="020F0502020204030204"/>
            </a:endParaRPr>
          </a:p>
          <a:p>
            <a:pPr marL="171450" indent="-171450">
              <a:buFont typeface="Arial"/>
              <a:buChar char="•"/>
            </a:pPr>
            <a:endParaRPr lang="en-US">
              <a:solidFill>
                <a:srgbClr val="000000"/>
              </a:solidFill>
              <a:latin typeface="Verdana"/>
              <a:ea typeface="Verdana"/>
              <a:cs typeface="Calibri"/>
            </a:endParaRPr>
          </a:p>
          <a:p>
            <a:endParaRPr lang="en-US">
              <a:solidFill>
                <a:srgbClr val="000000"/>
              </a:solidFill>
              <a:latin typeface="Verdana"/>
              <a:ea typeface="Verdana"/>
              <a:cs typeface="Calibri"/>
            </a:endParaRPr>
          </a:p>
          <a:p>
            <a:endParaRPr lang="en-US">
              <a:solidFill>
                <a:srgbClr val="000000"/>
              </a:solidFill>
              <a:latin typeface="Verdana"/>
              <a:ea typeface="Verdana"/>
              <a:cs typeface="Calibri"/>
            </a:endParaRPr>
          </a:p>
        </p:txBody>
      </p:sp>
    </p:spTree>
    <p:extLst>
      <p:ext uri="{BB962C8B-B14F-4D97-AF65-F5344CB8AC3E}">
        <p14:creationId xmlns:p14="http://schemas.microsoft.com/office/powerpoint/2010/main" val="3423104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B525E6-85B7-4458-BB04-3093D4A476FE}"/>
              </a:ext>
            </a:extLst>
          </p:cNvPr>
          <p:cNvSpPr txBox="1"/>
          <p:nvPr/>
        </p:nvSpPr>
        <p:spPr>
          <a:xfrm>
            <a:off x="360096" y="198852"/>
            <a:ext cx="11470641" cy="4524315"/>
          </a:xfrm>
          <a:prstGeom prst="rect">
            <a:avLst/>
          </a:prstGeom>
          <a:noFill/>
        </p:spPr>
        <p:txBody>
          <a:bodyPr wrap="square" lIns="91440" tIns="45720" rIns="91440" bIns="45720" anchor="t">
            <a:spAutoFit/>
          </a:bodyPr>
          <a:lstStyle/>
          <a:p>
            <a:r>
              <a:rPr lang="en-US" b="1" dirty="0">
                <a:solidFill>
                  <a:srgbClr val="000000"/>
                </a:solidFill>
                <a:latin typeface="Verdana"/>
                <a:ea typeface="Verdana"/>
              </a:rPr>
              <a:t>Annex to draft Decision 8.5(1)/1 (</a:t>
            </a:r>
            <a:r>
              <a:rPr lang="en-US" b="1" dirty="0">
                <a:solidFill>
                  <a:srgbClr val="000000"/>
                </a:solidFill>
                <a:latin typeface="Verdana"/>
                <a:ea typeface="Verdana"/>
                <a:cs typeface="Calibri"/>
              </a:rPr>
              <a:t>INFCOM-3)</a:t>
            </a:r>
            <a:endParaRPr lang="en-US" dirty="0">
              <a:latin typeface="Verdana"/>
              <a:ea typeface="Verdana"/>
            </a:endParaRPr>
          </a:p>
          <a:p>
            <a:pPr algn="l"/>
            <a:endParaRPr lang="en-US" b="1" i="0" dirty="0">
              <a:solidFill>
                <a:srgbClr val="000000"/>
              </a:solidFill>
              <a:effectLst/>
              <a:latin typeface="Verdana"/>
              <a:ea typeface="Verdana"/>
              <a:cs typeface="Calibri"/>
            </a:endParaRPr>
          </a:p>
          <a:p>
            <a:endParaRPr lang="en-US" dirty="0">
              <a:solidFill>
                <a:srgbClr val="0718FA"/>
              </a:solidFill>
              <a:latin typeface="Verdana"/>
              <a:ea typeface="Verdana"/>
            </a:endParaRPr>
          </a:p>
          <a:p>
            <a:r>
              <a:rPr lang="en-US" dirty="0">
                <a:solidFill>
                  <a:srgbClr val="0718FA"/>
                </a:solidFill>
                <a:latin typeface="Verdana"/>
                <a:ea typeface="Verdana"/>
              </a:rPr>
              <a:t>Page 6: </a:t>
            </a:r>
            <a:endParaRPr lang="en-CH" dirty="0">
              <a:solidFill>
                <a:srgbClr val="0718FA"/>
              </a:solidFill>
              <a:latin typeface="Verdana"/>
              <a:ea typeface="Verdana"/>
            </a:endParaRPr>
          </a:p>
          <a:p>
            <a:br>
              <a:rPr lang="en-US" dirty="0">
                <a:solidFill>
                  <a:srgbClr val="0718FA"/>
                </a:solidFill>
                <a:latin typeface="Verdana"/>
                <a:ea typeface="Verdana"/>
              </a:rPr>
            </a:br>
            <a:r>
              <a:rPr lang="en-US" dirty="0">
                <a:latin typeface="Verdana"/>
                <a:ea typeface="Verdana"/>
              </a:rPr>
              <a:t>2. Identifying observing gaps for WMO </a:t>
            </a:r>
            <a:r>
              <a:rPr lang="en-US" dirty="0">
                <a:solidFill>
                  <a:srgbClr val="00B050"/>
                </a:solidFill>
                <a:latin typeface="Verdana"/>
                <a:ea typeface="Verdana"/>
              </a:rPr>
              <a:t>Rolling Review of Requirements</a:t>
            </a:r>
            <a:r>
              <a:rPr lang="en-US" dirty="0">
                <a:solidFill>
                  <a:srgbClr val="000000"/>
                </a:solidFill>
                <a:latin typeface="Verdana"/>
                <a:ea typeface="Verdana"/>
              </a:rPr>
              <a:t> (RRR) </a:t>
            </a:r>
            <a:r>
              <a:rPr lang="en-US" i="1" dirty="0">
                <a:solidFill>
                  <a:srgbClr val="00B050"/>
                </a:solidFill>
                <a:latin typeface="Verdana"/>
                <a:ea typeface="Verdana"/>
              </a:rPr>
              <a:t>[HK-China]</a:t>
            </a:r>
            <a:r>
              <a:rPr lang="en-US" dirty="0">
                <a:solidFill>
                  <a:srgbClr val="000000"/>
                </a:solidFill>
                <a:latin typeface="Verdana"/>
                <a:ea typeface="Verdana"/>
              </a:rPr>
              <a:t> Application Areas;</a:t>
            </a:r>
          </a:p>
          <a:p>
            <a:endParaRPr lang="en-US" dirty="0">
              <a:solidFill>
                <a:srgbClr val="0718FA"/>
              </a:solidFill>
              <a:latin typeface="Verdana"/>
              <a:ea typeface="Verdana"/>
            </a:endParaRPr>
          </a:p>
          <a:p>
            <a:endParaRPr lang="en-US" dirty="0">
              <a:solidFill>
                <a:srgbClr val="0718FA"/>
              </a:solidFill>
              <a:latin typeface="Verdana"/>
              <a:ea typeface="Verdana"/>
            </a:endParaRPr>
          </a:p>
          <a:p>
            <a:r>
              <a:rPr lang="en-US" dirty="0">
                <a:solidFill>
                  <a:srgbClr val="0718FA"/>
                </a:solidFill>
                <a:latin typeface="Verdana"/>
                <a:ea typeface="Verdana"/>
              </a:rPr>
              <a:t>Page 7:</a:t>
            </a:r>
            <a:endParaRPr lang="en-CH">
              <a:solidFill>
                <a:srgbClr val="0718FA"/>
              </a:solidFill>
              <a:latin typeface="Verdana"/>
              <a:ea typeface="Verdana"/>
            </a:endParaRPr>
          </a:p>
          <a:p>
            <a:endParaRPr lang="en-US" dirty="0">
              <a:cs typeface="Calibri"/>
            </a:endParaRPr>
          </a:p>
          <a:p>
            <a:pPr marL="285750" indent="-285750">
              <a:buFont typeface="Arial"/>
              <a:buChar char="•"/>
            </a:pPr>
            <a:r>
              <a:rPr lang="en-US" dirty="0">
                <a:solidFill>
                  <a:srgbClr val="000000"/>
                </a:solidFill>
                <a:latin typeface="Verdana"/>
                <a:ea typeface="Verdana"/>
                <a:cs typeface="Calibri"/>
              </a:rPr>
              <a:t>Ocean prediction products and guidance on the </a:t>
            </a:r>
            <a:r>
              <a:rPr lang="en-US" dirty="0">
                <a:solidFill>
                  <a:srgbClr val="00B050"/>
                </a:solidFill>
                <a:latin typeface="Verdana"/>
                <a:ea typeface="Verdana"/>
                <a:cs typeface="Calibri"/>
              </a:rPr>
              <a:t>use of </a:t>
            </a:r>
            <a:r>
              <a:rPr lang="en-US" dirty="0">
                <a:solidFill>
                  <a:srgbClr val="000000"/>
                </a:solidFill>
                <a:latin typeface="Verdana"/>
                <a:ea typeface="Verdana"/>
                <a:cs typeface="Calibri"/>
              </a:rPr>
              <a:t>products </a:t>
            </a:r>
            <a:r>
              <a:rPr lang="en-US" strike="sngStrike" dirty="0">
                <a:solidFill>
                  <a:srgbClr val="00B050"/>
                </a:solidFill>
                <a:latin typeface="Verdana"/>
                <a:ea typeface="Verdana"/>
                <a:cs typeface="Calibri"/>
              </a:rPr>
              <a:t>use</a:t>
            </a:r>
            <a:r>
              <a:rPr lang="en-US" dirty="0">
                <a:solidFill>
                  <a:srgbClr val="00B050"/>
                </a:solidFill>
                <a:latin typeface="Verdana"/>
                <a:ea typeface="Verdana"/>
                <a:cs typeface="Calibri"/>
              </a:rPr>
              <a:t> </a:t>
            </a:r>
            <a:r>
              <a:rPr lang="en-US" i="1" dirty="0">
                <a:solidFill>
                  <a:srgbClr val="00B050"/>
                </a:solidFill>
                <a:latin typeface="Verdana"/>
                <a:ea typeface="Verdana"/>
                <a:cs typeface="Calibri"/>
              </a:rPr>
              <a:t>[HK-China]</a:t>
            </a:r>
            <a:r>
              <a:rPr lang="en-US" i="1" dirty="0">
                <a:solidFill>
                  <a:srgbClr val="000000"/>
                </a:solidFill>
                <a:latin typeface="Verdana"/>
                <a:ea typeface="Verdana"/>
                <a:cs typeface="Calibri"/>
              </a:rPr>
              <a:t> </a:t>
            </a:r>
            <a:r>
              <a:rPr lang="en-US" dirty="0">
                <a:solidFill>
                  <a:srgbClr val="000000"/>
                </a:solidFill>
                <a:latin typeface="Verdana"/>
                <a:ea typeface="Verdana"/>
                <a:cs typeface="Calibri"/>
              </a:rPr>
              <a:t>for early warning and maritime safety; and</a:t>
            </a:r>
          </a:p>
          <a:p>
            <a:pPr marL="285750" indent="-285750">
              <a:buFont typeface="Arial"/>
              <a:buChar char="•"/>
            </a:pPr>
            <a:r>
              <a:rPr lang="en-US" dirty="0">
                <a:solidFill>
                  <a:srgbClr val="000000"/>
                </a:solidFill>
                <a:latin typeface="Verdana"/>
                <a:ea typeface="Verdana"/>
                <a:cs typeface="Calibri"/>
              </a:rPr>
              <a:t>Ocean analysis and forecast</a:t>
            </a:r>
            <a:r>
              <a:rPr lang="en-US" strike="sngStrike" dirty="0">
                <a:solidFill>
                  <a:srgbClr val="00B050"/>
                </a:solidFill>
                <a:latin typeface="Verdana"/>
                <a:ea typeface="Verdana"/>
                <a:cs typeface="Calibri"/>
              </a:rPr>
              <a:t>s</a:t>
            </a:r>
            <a:r>
              <a:rPr lang="en-US" dirty="0">
                <a:solidFill>
                  <a:srgbClr val="00B050"/>
                </a:solidFill>
                <a:latin typeface="Verdana"/>
                <a:ea typeface="Verdana"/>
                <a:cs typeface="Calibri"/>
              </a:rPr>
              <a:t> </a:t>
            </a:r>
            <a:r>
              <a:rPr lang="en-US" i="1" dirty="0">
                <a:solidFill>
                  <a:srgbClr val="00B050"/>
                </a:solidFill>
                <a:latin typeface="Verdana"/>
                <a:ea typeface="Verdana"/>
                <a:cs typeface="Calibri"/>
              </a:rPr>
              <a:t>[HK-China]</a:t>
            </a:r>
            <a:r>
              <a:rPr lang="en-US" dirty="0">
                <a:solidFill>
                  <a:srgbClr val="000000"/>
                </a:solidFill>
                <a:latin typeface="Verdana"/>
                <a:ea typeface="Verdana"/>
                <a:cs typeface="Calibri"/>
              </a:rPr>
              <a:t> evaluation.</a:t>
            </a:r>
          </a:p>
          <a:p>
            <a:pPr marL="285750" indent="-285750">
              <a:buFont typeface="Arial"/>
              <a:buChar char="•"/>
            </a:pPr>
            <a:endParaRPr lang="en-US" dirty="0">
              <a:solidFill>
                <a:srgbClr val="000000"/>
              </a:solidFill>
              <a:latin typeface="Verdana"/>
              <a:ea typeface="Verdana"/>
            </a:endParaRPr>
          </a:p>
          <a:p>
            <a:endParaRPr lang="en-US" dirty="0">
              <a:solidFill>
                <a:srgbClr val="000000"/>
              </a:solidFill>
              <a:latin typeface="Verdana"/>
              <a:ea typeface="Verdana"/>
              <a:cs typeface="Calibri" panose="020F0502020204030204"/>
            </a:endParaRPr>
          </a:p>
        </p:txBody>
      </p:sp>
    </p:spTree>
    <p:extLst>
      <p:ext uri="{BB962C8B-B14F-4D97-AF65-F5344CB8AC3E}">
        <p14:creationId xmlns:p14="http://schemas.microsoft.com/office/powerpoint/2010/main" val="78148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B525E6-85B7-4458-BB04-3093D4A476FE}"/>
              </a:ext>
            </a:extLst>
          </p:cNvPr>
          <p:cNvSpPr txBox="1"/>
          <p:nvPr/>
        </p:nvSpPr>
        <p:spPr>
          <a:xfrm>
            <a:off x="360096" y="198852"/>
            <a:ext cx="11470641" cy="5909310"/>
          </a:xfrm>
          <a:prstGeom prst="rect">
            <a:avLst/>
          </a:prstGeom>
          <a:noFill/>
        </p:spPr>
        <p:txBody>
          <a:bodyPr wrap="square" lIns="91440" tIns="45720" rIns="91440" bIns="45720" anchor="t">
            <a:spAutoFit/>
          </a:bodyPr>
          <a:lstStyle/>
          <a:p>
            <a:r>
              <a:rPr lang="en-US" b="1" dirty="0">
                <a:solidFill>
                  <a:srgbClr val="000000"/>
                </a:solidFill>
                <a:latin typeface="Verdana"/>
                <a:ea typeface="Verdana"/>
              </a:rPr>
              <a:t>Annex to draft Decision 8.5(1)/1 (</a:t>
            </a:r>
            <a:r>
              <a:rPr lang="en-US" b="1" dirty="0">
                <a:solidFill>
                  <a:srgbClr val="000000"/>
                </a:solidFill>
                <a:latin typeface="Verdana"/>
                <a:ea typeface="Verdana"/>
                <a:cs typeface="Calibri"/>
              </a:rPr>
              <a:t>INFCOM-3)</a:t>
            </a:r>
            <a:endParaRPr lang="en-US" dirty="0">
              <a:latin typeface="Verdana"/>
              <a:ea typeface="Verdana"/>
            </a:endParaRPr>
          </a:p>
          <a:p>
            <a:pPr algn="l"/>
            <a:endParaRPr lang="en-US" b="1" i="0">
              <a:solidFill>
                <a:srgbClr val="000000"/>
              </a:solidFill>
              <a:effectLst/>
              <a:latin typeface="Verdana"/>
              <a:ea typeface="Verdana"/>
              <a:cs typeface="Calibri"/>
            </a:endParaRPr>
          </a:p>
          <a:p>
            <a:r>
              <a:rPr lang="en-US" dirty="0">
                <a:solidFill>
                  <a:srgbClr val="0718FA"/>
                </a:solidFill>
                <a:latin typeface="Verdana"/>
                <a:ea typeface="Verdana"/>
              </a:rPr>
              <a:t>Page 8: 1</a:t>
            </a:r>
            <a:r>
              <a:rPr lang="en-US" baseline="30000" dirty="0">
                <a:solidFill>
                  <a:srgbClr val="0718FA"/>
                </a:solidFill>
                <a:latin typeface="Verdana"/>
                <a:ea typeface="Verdana"/>
                <a:cs typeface="+mn-lt"/>
              </a:rPr>
              <a:t>st</a:t>
            </a:r>
            <a:r>
              <a:rPr lang="en-US" baseline="30000" dirty="0">
                <a:solidFill>
                  <a:srgbClr val="0718FA"/>
                </a:solidFill>
                <a:latin typeface="Verdana"/>
                <a:ea typeface="Verdana"/>
              </a:rPr>
              <a:t> </a:t>
            </a:r>
            <a:r>
              <a:rPr lang="en-US" dirty="0">
                <a:solidFill>
                  <a:srgbClr val="0718FA"/>
                </a:solidFill>
                <a:latin typeface="Verdana"/>
                <a:ea typeface="Verdana"/>
              </a:rPr>
              <a:t>paragraph</a:t>
            </a:r>
            <a:r>
              <a:rPr lang="en-US" dirty="0">
                <a:solidFill>
                  <a:srgbClr val="000000"/>
                </a:solidFill>
                <a:latin typeface="Verdana"/>
                <a:ea typeface="Verdana"/>
              </a:rPr>
              <a:t> </a:t>
            </a:r>
            <a:endParaRPr lang="en-US" dirty="0">
              <a:solidFill>
                <a:srgbClr val="0718FA"/>
              </a:solidFill>
              <a:latin typeface="Verdana"/>
              <a:ea typeface="Verdana"/>
              <a:cs typeface="Calibri"/>
            </a:endParaRPr>
          </a:p>
          <a:p>
            <a:endParaRPr lang="en-US" dirty="0">
              <a:solidFill>
                <a:srgbClr val="000000"/>
              </a:solidFill>
              <a:latin typeface="Verdana"/>
              <a:ea typeface="Verdana"/>
              <a:cs typeface="+mn-lt"/>
            </a:endParaRPr>
          </a:p>
          <a:p>
            <a:r>
              <a:rPr lang="en-US" dirty="0">
                <a:solidFill>
                  <a:srgbClr val="000000"/>
                </a:solidFill>
                <a:latin typeface="Verdana"/>
                <a:ea typeface="Verdana"/>
                <a:cs typeface="+mn-lt"/>
              </a:rPr>
              <a:t>Notable exceptions include the Ocean Observations Panel for Climate (OOPCs) climate requirements via the Global Climate Observing System (GCOS), projects such as the Tropical Pacific Observing System (TPOS), and </a:t>
            </a:r>
            <a:r>
              <a:rPr lang="en-US" dirty="0">
                <a:solidFill>
                  <a:srgbClr val="00B050"/>
                </a:solidFill>
                <a:latin typeface="Verdana"/>
                <a:ea typeface="Verdana"/>
                <a:cs typeface="+mn-lt"/>
              </a:rPr>
              <a:t>Expert Team on Operational Ocean Forecasting Systems (ETOOFS) </a:t>
            </a:r>
            <a:r>
              <a:rPr lang="en-US" i="1" dirty="0">
                <a:solidFill>
                  <a:srgbClr val="00B050"/>
                </a:solidFill>
                <a:latin typeface="Verdana"/>
                <a:ea typeface="Verdana"/>
                <a:cs typeface="+mn-lt"/>
              </a:rPr>
              <a:t>[HK-China]</a:t>
            </a:r>
            <a:r>
              <a:rPr lang="en-US" dirty="0">
                <a:solidFill>
                  <a:srgbClr val="000000"/>
                </a:solidFill>
                <a:latin typeface="Verdana"/>
                <a:ea typeface="Verdana"/>
                <a:cs typeface="+mn-lt"/>
              </a:rPr>
              <a:t> identification of observing requirements. Some UN Ocean Decade programs, such as the GOOS Observing System Co-Design </a:t>
            </a:r>
            <a:r>
              <a:rPr lang="en-US" dirty="0" err="1">
                <a:solidFill>
                  <a:srgbClr val="000000"/>
                </a:solidFill>
                <a:latin typeface="Verdana"/>
                <a:ea typeface="Verdana"/>
                <a:cs typeface="+mn-lt"/>
              </a:rPr>
              <a:t>Programme</a:t>
            </a:r>
            <a:r>
              <a:rPr lang="en-US" dirty="0">
                <a:solidFill>
                  <a:srgbClr val="000000"/>
                </a:solidFill>
                <a:latin typeface="Verdana"/>
                <a:ea typeface="Verdana"/>
                <a:cs typeface="+mn-lt"/>
              </a:rPr>
              <a:t>, are increasing the development of observing system requirements and targeted development activities. Observing requirements within the WMO application areas are defined and gaps in observing systems </a:t>
            </a:r>
            <a:r>
              <a:rPr lang="en-US" dirty="0">
                <a:solidFill>
                  <a:srgbClr val="00B050"/>
                </a:solidFill>
                <a:latin typeface="Verdana"/>
                <a:ea typeface="Verdana"/>
                <a:cs typeface="+mn-lt"/>
              </a:rPr>
              <a:t>are </a:t>
            </a:r>
            <a:r>
              <a:rPr lang="en-US" i="1" dirty="0">
                <a:solidFill>
                  <a:srgbClr val="00B050"/>
                </a:solidFill>
                <a:latin typeface="Verdana"/>
                <a:ea typeface="Verdana"/>
                <a:cs typeface="+mn-lt"/>
              </a:rPr>
              <a:t>[HK-China]</a:t>
            </a:r>
            <a:r>
              <a:rPr lang="en-US" dirty="0">
                <a:solidFill>
                  <a:srgbClr val="00B050"/>
                </a:solidFill>
                <a:latin typeface="Verdana"/>
                <a:ea typeface="Verdana"/>
                <a:cs typeface="+mn-lt"/>
              </a:rPr>
              <a:t> </a:t>
            </a:r>
            <a:r>
              <a:rPr lang="en-US" dirty="0">
                <a:solidFill>
                  <a:srgbClr val="000000"/>
                </a:solidFill>
                <a:latin typeface="Verdana"/>
                <a:ea typeface="Verdana"/>
                <a:cs typeface="+mn-lt"/>
              </a:rPr>
              <a:t>highlighted. The ocean community lacks both clarity on the WMO RRR and design of the observing system and clear dialogue to fill identified gaps within all application areas. </a:t>
            </a:r>
            <a:r>
              <a:rPr lang="en-GB" dirty="0">
                <a:solidFill>
                  <a:srgbClr val="FF0000"/>
                </a:solidFill>
                <a:latin typeface="Verdana"/>
                <a:ea typeface="Verdana"/>
                <a:cs typeface="+mn-lt"/>
              </a:rPr>
              <a:t>An example priority gap that cuts across a number of application areas includes observations from drifting buoys and ships and there are significant risks associated with the capabilities used to collect, process and disseminate these observations. One significant avenue to explore is greater engagement with the International Maritime Organization (IMO) and large shipping companies to help both maintain and grow (by filling identified gaps) such observations. </a:t>
            </a:r>
            <a:r>
              <a:rPr lang="en-US" i="1" dirty="0">
                <a:solidFill>
                  <a:srgbClr val="FF0000"/>
                </a:solidFill>
                <a:latin typeface="Verdana"/>
                <a:ea typeface="Verdana"/>
                <a:cs typeface="+mn-lt"/>
              </a:rPr>
              <a:t>[UK, USA, Australia]</a:t>
            </a:r>
            <a:endParaRPr lang="en-US" dirty="0">
              <a:latin typeface="Verdana"/>
              <a:ea typeface="Verdana"/>
            </a:endParaRPr>
          </a:p>
          <a:p>
            <a:endParaRPr lang="en-US">
              <a:solidFill>
                <a:srgbClr val="000000"/>
              </a:solidFill>
              <a:latin typeface="Verdana"/>
              <a:ea typeface="Verdana"/>
              <a:cs typeface="Calibri" panose="020F0502020204030204"/>
            </a:endParaRPr>
          </a:p>
          <a:p>
            <a:endParaRPr lang="en-US" dirty="0">
              <a:solidFill>
                <a:srgbClr val="0718FA"/>
              </a:solidFill>
              <a:latin typeface="Verdana"/>
              <a:ea typeface="Verdana"/>
            </a:endParaRPr>
          </a:p>
          <a:p>
            <a:endParaRPr lang="en-US">
              <a:solidFill>
                <a:srgbClr val="000000"/>
              </a:solidFill>
              <a:latin typeface="Verdana"/>
              <a:ea typeface="Verdana"/>
              <a:cs typeface="Calibri" panose="020F0502020204030204"/>
            </a:endParaRPr>
          </a:p>
        </p:txBody>
      </p:sp>
    </p:spTree>
    <p:extLst>
      <p:ext uri="{BB962C8B-B14F-4D97-AF65-F5344CB8AC3E}">
        <p14:creationId xmlns:p14="http://schemas.microsoft.com/office/powerpoint/2010/main" val="362619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B525E6-85B7-4458-BB04-3093D4A476FE}"/>
              </a:ext>
            </a:extLst>
          </p:cNvPr>
          <p:cNvSpPr txBox="1"/>
          <p:nvPr/>
        </p:nvSpPr>
        <p:spPr>
          <a:xfrm>
            <a:off x="471949" y="198852"/>
            <a:ext cx="11470641" cy="4801314"/>
          </a:xfrm>
          <a:prstGeom prst="rect">
            <a:avLst/>
          </a:prstGeom>
          <a:noFill/>
        </p:spPr>
        <p:txBody>
          <a:bodyPr wrap="square" lIns="91440" tIns="45720" rIns="91440" bIns="45720" anchor="t">
            <a:spAutoFit/>
          </a:bodyPr>
          <a:lstStyle/>
          <a:p>
            <a:r>
              <a:rPr lang="en-US" b="1" dirty="0">
                <a:solidFill>
                  <a:srgbClr val="000000"/>
                </a:solidFill>
                <a:latin typeface="Verdana"/>
                <a:ea typeface="Verdana"/>
              </a:rPr>
              <a:t>Annex to draft Decision 8.5(1)/1 (</a:t>
            </a:r>
            <a:r>
              <a:rPr lang="en-US" b="1" dirty="0">
                <a:solidFill>
                  <a:srgbClr val="000000"/>
                </a:solidFill>
                <a:latin typeface="Verdana"/>
                <a:ea typeface="Verdana"/>
                <a:cs typeface="Calibri"/>
              </a:rPr>
              <a:t>INFCOM-3)</a:t>
            </a:r>
            <a:endParaRPr lang="en-US" dirty="0">
              <a:latin typeface="Verdana"/>
              <a:ea typeface="Verdana"/>
            </a:endParaRPr>
          </a:p>
          <a:p>
            <a:pPr algn="l"/>
            <a:endParaRPr lang="en-US" b="1" i="0">
              <a:solidFill>
                <a:srgbClr val="000000"/>
              </a:solidFill>
              <a:effectLst/>
              <a:latin typeface="Verdana"/>
              <a:ea typeface="Verdana"/>
              <a:cs typeface="Calibri"/>
            </a:endParaRPr>
          </a:p>
          <a:p>
            <a:r>
              <a:rPr lang="en-US" dirty="0">
                <a:solidFill>
                  <a:srgbClr val="0718FA"/>
                </a:solidFill>
                <a:latin typeface="Verdana"/>
                <a:ea typeface="Verdana"/>
              </a:rPr>
              <a:t>Page 8: </a:t>
            </a:r>
            <a:endParaRPr lang="en-US" i="1" dirty="0">
              <a:solidFill>
                <a:srgbClr val="0718FA"/>
              </a:solidFill>
              <a:latin typeface="Verdana"/>
              <a:ea typeface="Verdana"/>
              <a:cs typeface="Calibri"/>
            </a:endParaRPr>
          </a:p>
          <a:p>
            <a:r>
              <a:rPr lang="en-US" i="1" dirty="0">
                <a:solidFill>
                  <a:srgbClr val="0718FA"/>
                </a:solidFill>
                <a:latin typeface="Verdana"/>
                <a:ea typeface="Verdana"/>
              </a:rPr>
              <a:t>under Recommended Action:</a:t>
            </a:r>
            <a:endParaRPr lang="en-US" i="1" dirty="0">
              <a:solidFill>
                <a:srgbClr val="0718FA"/>
              </a:solidFill>
              <a:latin typeface="Verdana"/>
              <a:ea typeface="Verdana"/>
              <a:cs typeface="Calibri"/>
            </a:endParaRPr>
          </a:p>
          <a:p>
            <a:endParaRPr lang="en-US" dirty="0">
              <a:solidFill>
                <a:srgbClr val="0718FA"/>
              </a:solidFill>
              <a:latin typeface="Verdana"/>
              <a:ea typeface="Verdana"/>
              <a:cs typeface="Calibri"/>
            </a:endParaRPr>
          </a:p>
          <a:p>
            <a:r>
              <a:rPr lang="en-US" dirty="0">
                <a:solidFill>
                  <a:srgbClr val="FF0000"/>
                </a:solidFill>
                <a:latin typeface="Verdana"/>
                <a:ea typeface="Verdana"/>
                <a:cs typeface="Calibri" panose="020F0502020204030204"/>
              </a:rPr>
              <a:t>(c) Engages IMO, GOOS, OCG, and large shipping companies to explore alternate approaches to sustaining and growing these observations in line with needs, including mandating ship (meteorological and oceanographic) observations and setting standards for the quality and frequency of these observations and associated metadata </a:t>
            </a:r>
            <a:r>
              <a:rPr lang="en-US" i="1" dirty="0">
                <a:solidFill>
                  <a:srgbClr val="FF0000"/>
                </a:solidFill>
                <a:latin typeface="Verdana"/>
                <a:ea typeface="Verdana"/>
                <a:cs typeface="Calibri" panose="020F0502020204030204"/>
              </a:rPr>
              <a:t>[UK, USA, Australia]</a:t>
            </a:r>
            <a:endParaRPr lang="en-US" i="1" dirty="0">
              <a:solidFill>
                <a:srgbClr val="FF0000"/>
              </a:solidFill>
            </a:endParaRPr>
          </a:p>
          <a:p>
            <a:endParaRPr lang="en-US" dirty="0">
              <a:solidFill>
                <a:srgbClr val="000000"/>
              </a:solidFill>
              <a:latin typeface="Verdana"/>
              <a:ea typeface="Verdana"/>
              <a:cs typeface="Calibri" panose="020F0502020204030204"/>
            </a:endParaRPr>
          </a:p>
          <a:p>
            <a:endParaRPr lang="en-US" dirty="0">
              <a:solidFill>
                <a:srgbClr val="0718FA"/>
              </a:solidFill>
              <a:latin typeface="Verdana"/>
              <a:ea typeface="Verdana"/>
            </a:endParaRPr>
          </a:p>
          <a:p>
            <a:r>
              <a:rPr lang="en-US" dirty="0">
                <a:solidFill>
                  <a:srgbClr val="000000"/>
                </a:solidFill>
                <a:latin typeface="Verdana"/>
                <a:ea typeface="+mn-lt"/>
                <a:cs typeface="+mn-lt"/>
              </a:rPr>
              <a:t>A brief report will outline the gaps (identified by application areas) and provide recommendations for prioritization for consideration to JET-EOSDE (Joint Expert Team on Earth Observing System Design and Evolution) activities and actions</a:t>
            </a:r>
            <a:r>
              <a:rPr lang="en-US" dirty="0">
                <a:solidFill>
                  <a:srgbClr val="FF0000"/>
                </a:solidFill>
                <a:latin typeface="Verdana"/>
                <a:ea typeface="+mn-lt"/>
                <a:cs typeface="+mn-lt"/>
              </a:rPr>
              <a:t>, in consultation with other key stakeholders such as GOOS, OCG and IMO, as appropriate. </a:t>
            </a:r>
            <a:r>
              <a:rPr lang="en-US" i="1" dirty="0">
                <a:solidFill>
                  <a:srgbClr val="FF0000"/>
                </a:solidFill>
                <a:latin typeface="Verdana"/>
                <a:ea typeface="+mn-lt"/>
                <a:cs typeface="+mn-lt"/>
              </a:rPr>
              <a:t>[UK, USA, Australia]</a:t>
            </a:r>
            <a:endParaRPr lang="en-US" dirty="0">
              <a:latin typeface="Verdana"/>
            </a:endParaRPr>
          </a:p>
          <a:p>
            <a:endParaRPr lang="en-US" dirty="0">
              <a:solidFill>
                <a:srgbClr val="000000"/>
              </a:solidFill>
              <a:latin typeface="Verdana"/>
              <a:ea typeface="Verdana"/>
              <a:cs typeface="Calibri" panose="020F0502020204030204"/>
            </a:endParaRPr>
          </a:p>
          <a:p>
            <a:endParaRPr lang="en-US" dirty="0">
              <a:latin typeface="Verdana"/>
            </a:endParaRPr>
          </a:p>
        </p:txBody>
      </p:sp>
    </p:spTree>
    <p:extLst>
      <p:ext uri="{BB962C8B-B14F-4D97-AF65-F5344CB8AC3E}">
        <p14:creationId xmlns:p14="http://schemas.microsoft.com/office/powerpoint/2010/main" val="3699491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B525E6-85B7-4458-BB04-3093D4A476FE}"/>
              </a:ext>
            </a:extLst>
          </p:cNvPr>
          <p:cNvSpPr txBox="1"/>
          <p:nvPr/>
        </p:nvSpPr>
        <p:spPr>
          <a:xfrm>
            <a:off x="360096" y="198852"/>
            <a:ext cx="11470641" cy="5078313"/>
          </a:xfrm>
          <a:prstGeom prst="rect">
            <a:avLst/>
          </a:prstGeom>
          <a:noFill/>
        </p:spPr>
        <p:txBody>
          <a:bodyPr wrap="square" lIns="91440" tIns="45720" rIns="91440" bIns="45720" anchor="t">
            <a:spAutoFit/>
          </a:bodyPr>
          <a:lstStyle/>
          <a:p>
            <a:r>
              <a:rPr lang="en-US" b="1" dirty="0">
                <a:solidFill>
                  <a:srgbClr val="000000"/>
                </a:solidFill>
                <a:latin typeface="Verdana"/>
                <a:ea typeface="Verdana"/>
              </a:rPr>
              <a:t>Annex to draft Decision 8.5(1)/1 (</a:t>
            </a:r>
            <a:r>
              <a:rPr lang="en-US" b="1" dirty="0">
                <a:solidFill>
                  <a:srgbClr val="000000"/>
                </a:solidFill>
                <a:latin typeface="Verdana"/>
                <a:ea typeface="Verdana"/>
                <a:cs typeface="Calibri"/>
              </a:rPr>
              <a:t>INFCOM-3)</a:t>
            </a:r>
            <a:endParaRPr lang="en-US" dirty="0">
              <a:latin typeface="Verdana"/>
              <a:ea typeface="Verdana"/>
            </a:endParaRPr>
          </a:p>
          <a:p>
            <a:pPr algn="l"/>
            <a:endParaRPr lang="en-US" b="1" i="0">
              <a:solidFill>
                <a:srgbClr val="000000"/>
              </a:solidFill>
              <a:effectLst/>
              <a:latin typeface="Verdana"/>
              <a:ea typeface="Verdana"/>
              <a:cs typeface="Calibri"/>
            </a:endParaRPr>
          </a:p>
          <a:p>
            <a:r>
              <a:rPr lang="en-US" dirty="0">
                <a:solidFill>
                  <a:srgbClr val="0718FA"/>
                </a:solidFill>
                <a:latin typeface="Verdana"/>
                <a:ea typeface="Verdana"/>
              </a:rPr>
              <a:t>Page 9: </a:t>
            </a:r>
            <a:endParaRPr lang="en-US" dirty="0">
              <a:solidFill>
                <a:srgbClr val="000000"/>
              </a:solidFill>
              <a:latin typeface="Verdana"/>
              <a:ea typeface="Verdana"/>
            </a:endParaRPr>
          </a:p>
          <a:p>
            <a:r>
              <a:rPr lang="en-US" i="1" dirty="0">
                <a:solidFill>
                  <a:srgbClr val="0718FA"/>
                </a:solidFill>
                <a:latin typeface="Verdana"/>
                <a:ea typeface="Verdana"/>
              </a:rPr>
              <a:t>under Partners/Stakeholders: </a:t>
            </a:r>
            <a:endParaRPr lang="en-US" dirty="0">
              <a:solidFill>
                <a:srgbClr val="000000"/>
              </a:solidFill>
              <a:latin typeface="Verdana"/>
              <a:ea typeface="Verdana"/>
            </a:endParaRPr>
          </a:p>
          <a:p>
            <a:endParaRPr lang="en-US" dirty="0">
              <a:solidFill>
                <a:srgbClr val="000000"/>
              </a:solidFill>
              <a:latin typeface="Calibri"/>
              <a:ea typeface="Verdana"/>
              <a:cs typeface="Calibri"/>
            </a:endParaRPr>
          </a:p>
          <a:p>
            <a:r>
              <a:rPr lang="en-US" dirty="0">
                <a:solidFill>
                  <a:srgbClr val="000000"/>
                </a:solidFill>
                <a:latin typeface="Verdana"/>
                <a:ea typeface="Verdana"/>
              </a:rPr>
              <a:t>JET-EOSDE &amp; application area points of contact, </a:t>
            </a:r>
            <a:r>
              <a:rPr lang="en-US" dirty="0">
                <a:solidFill>
                  <a:srgbClr val="FF0000"/>
                </a:solidFill>
                <a:latin typeface="Verdana"/>
                <a:ea typeface="Verdana"/>
              </a:rPr>
              <a:t>IMO, GOOS, OCG, shipping industry</a:t>
            </a:r>
            <a:r>
              <a:rPr lang="en-US" i="1" dirty="0">
                <a:solidFill>
                  <a:srgbClr val="FF0000"/>
                </a:solidFill>
                <a:latin typeface="Verdana"/>
                <a:ea typeface="Verdana"/>
              </a:rPr>
              <a:t>,[UK, USA, Australia]</a:t>
            </a:r>
            <a:r>
              <a:rPr lang="en-US" dirty="0">
                <a:solidFill>
                  <a:srgbClr val="FF0000"/>
                </a:solidFill>
                <a:latin typeface="Verdana"/>
                <a:ea typeface="Verdana"/>
              </a:rPr>
              <a:t> </a:t>
            </a:r>
            <a:r>
              <a:rPr lang="en-US" dirty="0">
                <a:solidFill>
                  <a:srgbClr val="000000"/>
                </a:solidFill>
                <a:latin typeface="Verdana"/>
                <a:ea typeface="Verdana"/>
              </a:rPr>
              <a:t>GCOS, UN Ocean Decade (Ocean Observing System Co-Design, Ocean Best Practices System (OBPS))</a:t>
            </a:r>
          </a:p>
          <a:p>
            <a:endParaRPr lang="en-US" dirty="0">
              <a:solidFill>
                <a:srgbClr val="000000"/>
              </a:solidFill>
              <a:latin typeface="Verdana"/>
              <a:ea typeface="Verdana"/>
            </a:endParaRPr>
          </a:p>
          <a:p>
            <a:r>
              <a:rPr lang="en-US" dirty="0">
                <a:solidFill>
                  <a:srgbClr val="0718FA"/>
                </a:solidFill>
                <a:latin typeface="Verdana"/>
                <a:ea typeface="Verdana"/>
              </a:rPr>
              <a:t>Page 11: </a:t>
            </a:r>
            <a:endParaRPr lang="en-US" i="1" dirty="0">
              <a:solidFill>
                <a:srgbClr val="0718FA"/>
              </a:solidFill>
              <a:latin typeface="Verdana"/>
              <a:ea typeface="Verdana"/>
              <a:cs typeface="Calibri"/>
            </a:endParaRPr>
          </a:p>
          <a:p>
            <a:r>
              <a:rPr lang="en-US" i="1" dirty="0">
                <a:solidFill>
                  <a:srgbClr val="0718FA"/>
                </a:solidFill>
                <a:latin typeface="Verdana"/>
                <a:ea typeface="Verdana"/>
              </a:rPr>
              <a:t>under Partners/Stakeholders: </a:t>
            </a:r>
            <a:endParaRPr lang="en-US" dirty="0"/>
          </a:p>
          <a:p>
            <a:endParaRPr lang="en-US" dirty="0">
              <a:solidFill>
                <a:srgbClr val="0718FA"/>
              </a:solidFill>
              <a:latin typeface="Verdana"/>
              <a:ea typeface="Verdana"/>
              <a:cs typeface="Calibri"/>
            </a:endParaRPr>
          </a:p>
          <a:p>
            <a:r>
              <a:rPr lang="en-US" dirty="0">
                <a:solidFill>
                  <a:srgbClr val="000000"/>
                </a:solidFill>
                <a:latin typeface="Verdana"/>
                <a:ea typeface="+mn-lt"/>
                <a:cs typeface="+mn-lt"/>
              </a:rPr>
              <a:t>WMO Regional Associations, GOOS Regional Alliances, IOC </a:t>
            </a:r>
            <a:r>
              <a:rPr lang="en-US" err="1">
                <a:solidFill>
                  <a:srgbClr val="000000"/>
                </a:solidFill>
                <a:latin typeface="Verdana"/>
                <a:ea typeface="+mn-lt"/>
                <a:cs typeface="+mn-lt"/>
              </a:rPr>
              <a:t>subcommissions</a:t>
            </a:r>
            <a:r>
              <a:rPr lang="en-US" dirty="0">
                <a:solidFill>
                  <a:srgbClr val="000000"/>
                </a:solidFill>
                <a:latin typeface="Verdana"/>
                <a:ea typeface="+mn-lt"/>
                <a:cs typeface="+mn-lt"/>
              </a:rPr>
              <a:t>, </a:t>
            </a:r>
            <a:r>
              <a:rPr lang="en-US" dirty="0">
                <a:solidFill>
                  <a:srgbClr val="00B050"/>
                </a:solidFill>
                <a:latin typeface="Verdana"/>
                <a:ea typeface="+mn-lt"/>
                <a:cs typeface="+mn-lt"/>
              </a:rPr>
              <a:t>ESCAP</a:t>
            </a:r>
            <a:r>
              <a:rPr lang="en-US" dirty="0">
                <a:solidFill>
                  <a:srgbClr val="000000"/>
                </a:solidFill>
                <a:latin typeface="Verdana"/>
                <a:ea typeface="+mn-lt"/>
                <a:cs typeface="+mn-lt"/>
              </a:rPr>
              <a:t>/WMO </a:t>
            </a:r>
            <a:r>
              <a:rPr lang="en-US" err="1">
                <a:solidFill>
                  <a:srgbClr val="00B050"/>
                </a:solidFill>
                <a:latin typeface="Verdana"/>
                <a:ea typeface="+mn-lt"/>
                <a:cs typeface="+mn-lt"/>
              </a:rPr>
              <a:t>T</a:t>
            </a:r>
            <a:r>
              <a:rPr lang="en-US" strike="sngStrike" err="1">
                <a:solidFill>
                  <a:srgbClr val="00B050"/>
                </a:solidFill>
                <a:latin typeface="Verdana"/>
                <a:ea typeface="+mn-lt"/>
                <a:cs typeface="+mn-lt"/>
              </a:rPr>
              <a:t>t</a:t>
            </a:r>
            <a:r>
              <a:rPr lang="en-US" err="1">
                <a:solidFill>
                  <a:srgbClr val="000000"/>
                </a:solidFill>
                <a:latin typeface="Verdana"/>
                <a:ea typeface="+mn-lt"/>
                <a:cs typeface="+mn-lt"/>
              </a:rPr>
              <a:t>yphoon</a:t>
            </a:r>
            <a:r>
              <a:rPr lang="en-US" dirty="0">
                <a:solidFill>
                  <a:srgbClr val="000000"/>
                </a:solidFill>
                <a:latin typeface="Verdana"/>
                <a:ea typeface="+mn-lt"/>
                <a:cs typeface="+mn-lt"/>
              </a:rPr>
              <a:t> </a:t>
            </a:r>
            <a:r>
              <a:rPr lang="en-US" err="1">
                <a:solidFill>
                  <a:srgbClr val="00B050"/>
                </a:solidFill>
                <a:latin typeface="Verdana"/>
                <a:ea typeface="+mn-lt"/>
                <a:cs typeface="+mn-lt"/>
              </a:rPr>
              <a:t>C</a:t>
            </a:r>
            <a:r>
              <a:rPr lang="en-US" strike="sngStrike" err="1">
                <a:solidFill>
                  <a:srgbClr val="00B050"/>
                </a:solidFill>
                <a:latin typeface="Verdana"/>
                <a:ea typeface="+mn-lt"/>
                <a:cs typeface="+mn-lt"/>
              </a:rPr>
              <a:t>c</a:t>
            </a:r>
            <a:r>
              <a:rPr lang="en-US" err="1">
                <a:solidFill>
                  <a:srgbClr val="000000"/>
                </a:solidFill>
                <a:latin typeface="Verdana"/>
                <a:ea typeface="+mn-lt"/>
                <a:cs typeface="+mn-lt"/>
              </a:rPr>
              <a:t>ommittee</a:t>
            </a:r>
            <a:r>
              <a:rPr lang="en-US" dirty="0">
                <a:solidFill>
                  <a:srgbClr val="000000"/>
                </a:solidFill>
                <a:latin typeface="Verdana"/>
                <a:ea typeface="+mn-lt"/>
                <a:cs typeface="+mn-lt"/>
              </a:rPr>
              <a:t> </a:t>
            </a:r>
            <a:r>
              <a:rPr lang="en-US" i="1" dirty="0">
                <a:solidFill>
                  <a:srgbClr val="00B050"/>
                </a:solidFill>
                <a:latin typeface="Verdana"/>
                <a:ea typeface="+mn-lt"/>
                <a:cs typeface="+mn-lt"/>
              </a:rPr>
              <a:t>[HK-China]</a:t>
            </a:r>
          </a:p>
          <a:p>
            <a:endParaRPr lang="en-US" dirty="0">
              <a:solidFill>
                <a:srgbClr val="000000"/>
              </a:solidFill>
              <a:latin typeface="Verdana"/>
              <a:ea typeface="Verdana"/>
              <a:cs typeface="Calibri" panose="020F0502020204030204"/>
            </a:endParaRPr>
          </a:p>
          <a:p>
            <a:endParaRPr lang="en-US" dirty="0">
              <a:solidFill>
                <a:srgbClr val="0718FA"/>
              </a:solidFill>
              <a:latin typeface="Verdana"/>
              <a:ea typeface="Verdana"/>
            </a:endParaRPr>
          </a:p>
          <a:p>
            <a:endParaRPr lang="en-US" i="1" dirty="0">
              <a:solidFill>
                <a:srgbClr val="FF0000"/>
              </a:solidFill>
              <a:latin typeface="Verdana"/>
              <a:cs typeface="Calibri"/>
            </a:endParaRPr>
          </a:p>
          <a:p>
            <a:endParaRPr lang="en-US" dirty="0">
              <a:solidFill>
                <a:srgbClr val="000000"/>
              </a:solidFill>
              <a:latin typeface="Verdana"/>
              <a:ea typeface="Verdana"/>
              <a:cs typeface="Calibri" panose="020F0502020204030204"/>
            </a:endParaRPr>
          </a:p>
        </p:txBody>
      </p:sp>
    </p:spTree>
    <p:extLst>
      <p:ext uri="{BB962C8B-B14F-4D97-AF65-F5344CB8AC3E}">
        <p14:creationId xmlns:p14="http://schemas.microsoft.com/office/powerpoint/2010/main" val="698736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302946" y="205092"/>
            <a:ext cx="8765415" cy="891462"/>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nSpc>
                <a:spcPts val="3360"/>
              </a:lnSpc>
              <a:defRPr sz="1800"/>
            </a:pPr>
            <a:r>
              <a:rPr lang="en-US" sz="4400" b="1" kern="1000">
                <a:solidFill>
                  <a:srgbClr val="005BAA"/>
                </a:solidFill>
                <a:latin typeface="Arial"/>
                <a:ea typeface="Verdana"/>
                <a:cs typeface="Arial"/>
              </a:rPr>
              <a:t>Draft </a:t>
            </a:r>
            <a:r>
              <a:rPr lang="en-US" sz="4000" b="1" kern="1000">
                <a:solidFill>
                  <a:srgbClr val="005BAA"/>
                </a:solidFill>
                <a:latin typeface="Arial"/>
                <a:ea typeface="Verdana"/>
                <a:cs typeface="Arial"/>
              </a:rPr>
              <a:t>Decision</a:t>
            </a:r>
            <a:r>
              <a:rPr lang="en-US" sz="4400" b="1" kern="1000">
                <a:solidFill>
                  <a:srgbClr val="005BAA"/>
                </a:solidFill>
                <a:latin typeface="Arial"/>
                <a:ea typeface="Verdana"/>
                <a:cs typeface="Arial"/>
              </a:rPr>
              <a:t> 8.5(1) </a:t>
            </a:r>
            <a:r>
              <a:rPr lang="en-US" sz="2800" b="1" kern="1000">
                <a:solidFill>
                  <a:srgbClr val="005BAA"/>
                </a:solidFill>
                <a:latin typeface="Arial"/>
                <a:ea typeface="Verdana"/>
                <a:cs typeface="Arial"/>
              </a:rPr>
              <a:t>(Edits)</a:t>
            </a:r>
          </a:p>
          <a:p>
            <a:pPr>
              <a:lnSpc>
                <a:spcPts val="3360"/>
              </a:lnSpc>
              <a:defRPr sz="1800"/>
            </a:pPr>
            <a:endPar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endParaRPr>
          </a:p>
        </p:txBody>
      </p:sp>
      <p:sp>
        <p:nvSpPr>
          <p:cNvPr id="3" name="TextBox 2">
            <a:extLst>
              <a:ext uri="{FF2B5EF4-FFF2-40B4-BE49-F238E27FC236}">
                <a16:creationId xmlns:a16="http://schemas.microsoft.com/office/drawing/2014/main" id="{F9B525E6-85B7-4458-BB04-3093D4A476FE}"/>
              </a:ext>
            </a:extLst>
          </p:cNvPr>
          <p:cNvSpPr txBox="1"/>
          <p:nvPr/>
        </p:nvSpPr>
        <p:spPr>
          <a:xfrm>
            <a:off x="1143069" y="2223861"/>
            <a:ext cx="9904696" cy="1200329"/>
          </a:xfrm>
          <a:prstGeom prst="rect">
            <a:avLst/>
          </a:prstGeom>
          <a:noFill/>
        </p:spPr>
        <p:txBody>
          <a:bodyPr wrap="square" lIns="91440" tIns="45720" rIns="91440" bIns="45720" anchor="t">
            <a:spAutoFit/>
          </a:bodyPr>
          <a:lstStyle/>
          <a:p>
            <a:endParaRPr lang="en-GB" i="1" u="sng">
              <a:ea typeface="+mn-lt"/>
              <a:cs typeface="+mn-lt"/>
            </a:endParaRPr>
          </a:p>
          <a:p>
            <a:r>
              <a:rPr lang="en-GB" u="sng" dirty="0">
                <a:latin typeface="Verdana"/>
                <a:ea typeface="Calibri" panose="020F0502020204030204"/>
                <a:cs typeface="Calibri" panose="020F0502020204030204"/>
                <a:hlinkClick r:id="rId3"/>
              </a:rPr>
              <a:t>INFCOM-3d08-5(1)-AG-OCEAN-ENGAGEMENT-PLAN-draft1_en_WiP[17.IV.2024]</a:t>
            </a:r>
          </a:p>
          <a:p>
            <a:pPr algn="l"/>
            <a:endParaRPr lang="en-US" b="1" i="0">
              <a:solidFill>
                <a:srgbClr val="000000"/>
              </a:solidFill>
              <a:effectLst/>
              <a:latin typeface="Verdana"/>
              <a:ea typeface="Verdana"/>
              <a:cs typeface="Calibri"/>
            </a:endParaRPr>
          </a:p>
          <a:p>
            <a:endParaRPr lang="en-US">
              <a:solidFill>
                <a:srgbClr val="000000"/>
              </a:solidFill>
              <a:latin typeface="Verdana"/>
              <a:ea typeface="Verdana"/>
              <a:cs typeface="Calibri"/>
            </a:endParaRPr>
          </a:p>
        </p:txBody>
      </p:sp>
    </p:spTree>
    <p:extLst>
      <p:ext uri="{BB962C8B-B14F-4D97-AF65-F5344CB8AC3E}">
        <p14:creationId xmlns:p14="http://schemas.microsoft.com/office/powerpoint/2010/main" val="1871872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423596" y="224142"/>
            <a:ext cx="5955104" cy="43601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nSpc>
                <a:spcPts val="3360"/>
              </a:lnSpc>
              <a:defRPr sz="1800"/>
            </a:pPr>
            <a:r>
              <a:rPr lang="en-US" sz="3600" b="1" kern="1000">
                <a:solidFill>
                  <a:srgbClr val="005BAA"/>
                </a:solidFill>
                <a:latin typeface="Arial"/>
                <a:ea typeface="Verdana"/>
                <a:cs typeface="Arial"/>
              </a:rPr>
              <a:t>Draft Decision 8.5(1)</a:t>
            </a:r>
          </a:p>
        </p:txBody>
      </p:sp>
      <p:sp>
        <p:nvSpPr>
          <p:cNvPr id="3" name="TextBox 2">
            <a:extLst>
              <a:ext uri="{FF2B5EF4-FFF2-40B4-BE49-F238E27FC236}">
                <a16:creationId xmlns:a16="http://schemas.microsoft.com/office/drawing/2014/main" id="{F9B525E6-85B7-4458-BB04-3093D4A476FE}"/>
              </a:ext>
            </a:extLst>
          </p:cNvPr>
          <p:cNvSpPr txBox="1"/>
          <p:nvPr/>
        </p:nvSpPr>
        <p:spPr>
          <a:xfrm>
            <a:off x="360096" y="667597"/>
            <a:ext cx="11470641" cy="5909310"/>
          </a:xfrm>
          <a:prstGeom prst="rect">
            <a:avLst/>
          </a:prstGeom>
          <a:noFill/>
        </p:spPr>
        <p:txBody>
          <a:bodyPr wrap="square" lIns="91440" tIns="45720" rIns="91440" bIns="45720" anchor="t">
            <a:spAutoFit/>
          </a:bodyPr>
          <a:lstStyle/>
          <a:p>
            <a:r>
              <a:rPr lang="en-GB" b="1">
                <a:solidFill>
                  <a:srgbClr val="000000"/>
                </a:solidFill>
                <a:latin typeface="Verdana"/>
                <a:ea typeface="+mn-lt"/>
                <a:cs typeface="+mn-lt"/>
              </a:rPr>
              <a:t>The Commission for Observation, Infrastructure and Information Systems </a:t>
            </a:r>
            <a:r>
              <a:rPr lang="en-GB" b="1" strike="sngStrike">
                <a:solidFill>
                  <a:srgbClr val="00B050"/>
                </a:solidFill>
                <a:latin typeface="Verdana"/>
                <a:ea typeface="+mn-lt"/>
                <a:cs typeface="+mn-lt"/>
              </a:rPr>
              <a:t>decides</a:t>
            </a:r>
            <a:r>
              <a:rPr lang="en-GB" b="1">
                <a:solidFill>
                  <a:srgbClr val="000000"/>
                </a:solidFill>
                <a:latin typeface="Verdana"/>
                <a:ea typeface="+mn-lt"/>
                <a:cs typeface="+mn-lt"/>
              </a:rPr>
              <a:t>:</a:t>
            </a:r>
            <a:endParaRPr lang="en-US">
              <a:latin typeface="Verdana"/>
              <a:ea typeface="Verdana"/>
            </a:endParaRPr>
          </a:p>
          <a:p>
            <a:endParaRPr lang="en-GB" b="1">
              <a:solidFill>
                <a:srgbClr val="000000"/>
              </a:solidFill>
              <a:latin typeface="Verdana"/>
              <a:ea typeface="+mn-lt"/>
              <a:cs typeface="+mn-lt"/>
            </a:endParaRPr>
          </a:p>
          <a:p>
            <a:r>
              <a:rPr lang="en-GB" b="1" u="sng">
                <a:solidFill>
                  <a:srgbClr val="00B050"/>
                </a:solidFill>
                <a:latin typeface="Verdana"/>
                <a:ea typeface="+mn-lt"/>
                <a:cs typeface="+mn-lt"/>
              </a:rPr>
              <a:t>Noting that</a:t>
            </a:r>
            <a:r>
              <a:rPr lang="en-GB" u="sng">
                <a:solidFill>
                  <a:srgbClr val="00B050"/>
                </a:solidFill>
                <a:latin typeface="Verdana"/>
                <a:ea typeface="+mn-lt"/>
                <a:cs typeface="+mn-lt"/>
              </a:rPr>
              <a:t> to achieve the overall goal of helping to establish long-term, operational working arrangements between the WMO and the ocean infrastructure community for the benefit of all nations, gaps need to be addressed, and higher-level guidance needs to be provided, and these require the engagement of other bodies</a:t>
            </a:r>
            <a:r>
              <a:rPr lang="en-US">
                <a:solidFill>
                  <a:srgbClr val="00B050"/>
                </a:solidFill>
                <a:latin typeface="Verdana"/>
                <a:ea typeface="+mn-lt"/>
                <a:cs typeface="+mn-lt"/>
              </a:rPr>
              <a:t>;</a:t>
            </a:r>
            <a:r>
              <a:rPr lang="en-GB">
                <a:solidFill>
                  <a:srgbClr val="00B050"/>
                </a:solidFill>
                <a:latin typeface="Verdana"/>
                <a:ea typeface="+mn-lt"/>
                <a:cs typeface="+mn-lt"/>
              </a:rPr>
              <a:t>   </a:t>
            </a:r>
            <a:endParaRPr lang="en-GB">
              <a:solidFill>
                <a:srgbClr val="00B050"/>
              </a:solidFill>
              <a:latin typeface="Verdana"/>
              <a:ea typeface="Verdana"/>
              <a:cs typeface="Calibri"/>
            </a:endParaRPr>
          </a:p>
          <a:p>
            <a:endParaRPr lang="en-GB">
              <a:solidFill>
                <a:srgbClr val="00B050"/>
              </a:solidFill>
              <a:latin typeface="Verdana"/>
              <a:ea typeface="+mn-lt"/>
              <a:cs typeface="+mn-lt"/>
            </a:endParaRPr>
          </a:p>
          <a:p>
            <a:r>
              <a:rPr lang="en-GB" b="1" u="sng">
                <a:solidFill>
                  <a:srgbClr val="00B050"/>
                </a:solidFill>
                <a:latin typeface="Verdana"/>
                <a:ea typeface="+mn-lt"/>
                <a:cs typeface="+mn-lt"/>
              </a:rPr>
              <a:t>Noting with appreciation </a:t>
            </a:r>
            <a:r>
              <a:rPr lang="en-GB" u="sng">
                <a:solidFill>
                  <a:srgbClr val="00B050"/>
                </a:solidFill>
                <a:latin typeface="Verdana"/>
                <a:ea typeface="+mn-lt"/>
                <a:cs typeface="+mn-lt"/>
              </a:rPr>
              <a:t>that the work by Member representatives on the Advisory Group on the Ocean (AG-Ocean) in developing the draft Engagement Plan and its recommendations;</a:t>
            </a:r>
            <a:endParaRPr lang="en-GB" u="sng">
              <a:solidFill>
                <a:srgbClr val="00B050"/>
              </a:solidFill>
              <a:latin typeface="Verdana"/>
              <a:ea typeface="Verdana"/>
              <a:cs typeface="Calibri"/>
            </a:endParaRPr>
          </a:p>
          <a:p>
            <a:endParaRPr lang="en-GB" u="sng">
              <a:solidFill>
                <a:srgbClr val="00B050"/>
              </a:solidFill>
              <a:latin typeface="Verdana"/>
              <a:ea typeface="+mn-lt"/>
              <a:cs typeface="+mn-lt"/>
            </a:endParaRPr>
          </a:p>
          <a:p>
            <a:r>
              <a:rPr lang="en-GB" b="1" u="sng">
                <a:solidFill>
                  <a:srgbClr val="00B050"/>
                </a:solidFill>
                <a:latin typeface="Verdana"/>
                <a:ea typeface="+mn-lt"/>
                <a:cs typeface="+mn-lt"/>
              </a:rPr>
              <a:t>Acknowledging</a:t>
            </a:r>
            <a:r>
              <a:rPr lang="en-GB" u="sng">
                <a:solidFill>
                  <a:srgbClr val="00B050"/>
                </a:solidFill>
                <a:latin typeface="Verdana"/>
                <a:ea typeface="+mn-lt"/>
                <a:cs typeface="+mn-lt"/>
              </a:rPr>
              <a:t> that some elements of this plan need to be further coordinated with other bodies and possibly lead by those bodies;</a:t>
            </a:r>
            <a:r>
              <a:rPr lang="en-GB">
                <a:solidFill>
                  <a:srgbClr val="00B050"/>
                </a:solidFill>
                <a:latin typeface="Verdana"/>
                <a:ea typeface="+mn-lt"/>
                <a:cs typeface="+mn-lt"/>
              </a:rPr>
              <a:t> </a:t>
            </a:r>
            <a:r>
              <a:rPr lang="en-US" i="1">
                <a:solidFill>
                  <a:srgbClr val="00B050"/>
                </a:solidFill>
                <a:latin typeface="Verdana"/>
                <a:ea typeface="+mn-lt"/>
                <a:cs typeface="+mn-lt"/>
              </a:rPr>
              <a:t>[USA]</a:t>
            </a:r>
            <a:endParaRPr lang="en-US">
              <a:solidFill>
                <a:srgbClr val="00B050"/>
              </a:solidFill>
              <a:latin typeface="Verdana"/>
              <a:ea typeface="Verdana"/>
            </a:endParaRPr>
          </a:p>
          <a:p>
            <a:endParaRPr lang="en-US" u="sng">
              <a:solidFill>
                <a:srgbClr val="00B050"/>
              </a:solidFill>
              <a:latin typeface="Verdana"/>
              <a:ea typeface="Verdana"/>
              <a:cs typeface="Calibri"/>
            </a:endParaRPr>
          </a:p>
          <a:p>
            <a:r>
              <a:rPr lang="en-US" b="1" u="sng">
                <a:solidFill>
                  <a:srgbClr val="00B050"/>
                </a:solidFill>
                <a:latin typeface="Verdana"/>
                <a:ea typeface="Verdana"/>
                <a:cs typeface="Calibri"/>
              </a:rPr>
              <a:t>Decides</a:t>
            </a:r>
            <a:r>
              <a:rPr lang="en-US" u="sng">
                <a:solidFill>
                  <a:srgbClr val="00B050"/>
                </a:solidFill>
                <a:latin typeface="Verdana"/>
                <a:ea typeface="Verdana"/>
                <a:cs typeface="Calibri"/>
              </a:rPr>
              <a:t>:</a:t>
            </a:r>
            <a:endParaRPr lang="en-US">
              <a:solidFill>
                <a:srgbClr val="00B050"/>
              </a:solidFill>
              <a:latin typeface="Verdana"/>
              <a:ea typeface="Verdana"/>
              <a:cs typeface="Calibri"/>
            </a:endParaRPr>
          </a:p>
          <a:p>
            <a:r>
              <a:rPr lang="en-US" strike="sngStrike">
                <a:solidFill>
                  <a:srgbClr val="00B050"/>
                </a:solidFill>
                <a:latin typeface="Verdana"/>
                <a:ea typeface="Verdana"/>
                <a:cs typeface="Calibri"/>
              </a:rPr>
              <a:t>(1) To approve the Engagement Plan prepared by the Advisory </a:t>
            </a:r>
            <a:r>
              <a:rPr lang="en-US" strike="sngStrike" err="1">
                <a:solidFill>
                  <a:srgbClr val="00B050"/>
                </a:solidFill>
                <a:latin typeface="Verdana"/>
                <a:ea typeface="Verdana"/>
                <a:cs typeface="Calibri"/>
              </a:rPr>
              <a:t>Geoup</a:t>
            </a:r>
            <a:r>
              <a:rPr lang="en-US" strike="sngStrike">
                <a:solidFill>
                  <a:srgbClr val="00B050"/>
                </a:solidFill>
                <a:latin typeface="Verdana"/>
                <a:ea typeface="Verdana"/>
                <a:cs typeface="Calibri"/>
              </a:rPr>
              <a:t> on the Ocean (AG-Ocean)and its applicable recommendations; </a:t>
            </a:r>
            <a:r>
              <a:rPr lang="en-US" i="1">
                <a:solidFill>
                  <a:srgbClr val="00B050"/>
                </a:solidFill>
                <a:latin typeface="Verdana"/>
                <a:ea typeface="Verdana"/>
                <a:cs typeface="Calibri"/>
              </a:rPr>
              <a:t>[USA]</a:t>
            </a:r>
            <a:endParaRPr lang="en-US">
              <a:solidFill>
                <a:srgbClr val="00B050"/>
              </a:solidFill>
              <a:latin typeface="Verdana"/>
              <a:ea typeface="Verdana"/>
              <a:cs typeface="Calibri"/>
            </a:endParaRPr>
          </a:p>
          <a:p>
            <a:endParaRPr lang="en-US">
              <a:solidFill>
                <a:srgbClr val="000000"/>
              </a:solidFill>
              <a:highlight>
                <a:srgbClr val="FFFF00"/>
              </a:highlight>
              <a:latin typeface="Verdana"/>
              <a:ea typeface="Verdana"/>
              <a:cs typeface="Calibri"/>
            </a:endParaRPr>
          </a:p>
          <a:p>
            <a:r>
              <a:rPr lang="en-US" i="1">
                <a:solidFill>
                  <a:srgbClr val="00B050"/>
                </a:solidFill>
                <a:latin typeface="Verdana"/>
                <a:ea typeface="Verdana"/>
                <a:cs typeface="Calibri"/>
              </a:rPr>
              <a:t> </a:t>
            </a:r>
            <a:r>
              <a:rPr lang="en-GB">
                <a:solidFill>
                  <a:srgbClr val="00B050"/>
                </a:solidFill>
                <a:latin typeface="Verdana"/>
                <a:ea typeface="Verdana"/>
                <a:cs typeface="Calibri"/>
              </a:rPr>
              <a:t>(1</a:t>
            </a:r>
            <a:r>
              <a:rPr lang="en-GB" strike="sngStrike">
                <a:solidFill>
                  <a:srgbClr val="00B050"/>
                </a:solidFill>
                <a:latin typeface="Verdana"/>
                <a:ea typeface="Verdana"/>
                <a:cs typeface="Calibri"/>
              </a:rPr>
              <a:t>2</a:t>
            </a:r>
            <a:r>
              <a:rPr lang="en-GB">
                <a:solidFill>
                  <a:srgbClr val="00B050"/>
                </a:solidFill>
                <a:latin typeface="Verdana"/>
                <a:ea typeface="Verdana"/>
                <a:cs typeface="Calibri"/>
              </a:rPr>
              <a:t>) </a:t>
            </a:r>
            <a:r>
              <a:rPr lang="en-GB">
                <a:solidFill>
                  <a:srgbClr val="000000"/>
                </a:solidFill>
                <a:latin typeface="Verdana"/>
                <a:ea typeface="Verdana"/>
                <a:cs typeface="Calibri"/>
              </a:rPr>
              <a:t>     To request the Management Group of the Commission for Observation, Infrastructure and Information Systems (INFCOM) and Standing Committees to assist AG-Ocean to </a:t>
            </a:r>
            <a:r>
              <a:rPr lang="en-GB" strike="sngStrike">
                <a:solidFill>
                  <a:srgbClr val="00B050"/>
                </a:solidFill>
                <a:latin typeface="Verdana"/>
                <a:ea typeface="Verdana"/>
                <a:cs typeface="Calibri"/>
              </a:rPr>
              <a:t>implement the </a:t>
            </a:r>
            <a:r>
              <a:rPr lang="en-GB" strike="sngStrike" err="1">
                <a:solidFill>
                  <a:srgbClr val="00B050"/>
                </a:solidFill>
                <a:latin typeface="Verdana"/>
                <a:ea typeface="Verdana"/>
                <a:cs typeface="Calibri"/>
              </a:rPr>
              <a:t>relevent</a:t>
            </a:r>
            <a:r>
              <a:rPr lang="en-GB" strike="sngStrike">
                <a:solidFill>
                  <a:srgbClr val="00B050"/>
                </a:solidFill>
                <a:latin typeface="Verdana"/>
                <a:ea typeface="Verdana"/>
                <a:cs typeface="Calibri"/>
              </a:rPr>
              <a:t> recommendations</a:t>
            </a:r>
            <a:r>
              <a:rPr lang="en-GB">
                <a:solidFill>
                  <a:srgbClr val="00B050"/>
                </a:solidFill>
                <a:latin typeface="Verdana"/>
                <a:ea typeface="Verdana"/>
                <a:cs typeface="Calibri"/>
              </a:rPr>
              <a:t> </a:t>
            </a:r>
            <a:r>
              <a:rPr lang="en-US" i="1">
                <a:solidFill>
                  <a:srgbClr val="00B050"/>
                </a:solidFill>
                <a:latin typeface="Verdana"/>
                <a:ea typeface="Verdana"/>
                <a:cs typeface="Calibri"/>
              </a:rPr>
              <a:t>[USA]</a:t>
            </a:r>
            <a:r>
              <a:rPr lang="en-US">
                <a:solidFill>
                  <a:srgbClr val="00B050"/>
                </a:solidFill>
                <a:latin typeface="Verdana"/>
                <a:ea typeface="Verdana"/>
                <a:cs typeface="Calibri"/>
              </a:rPr>
              <a:t> </a:t>
            </a:r>
            <a:r>
              <a:rPr lang="en-GB">
                <a:solidFill>
                  <a:srgbClr val="00B050"/>
                </a:solidFill>
                <a:latin typeface="Verdana"/>
                <a:ea typeface="Verdana"/>
                <a:cs typeface="Calibri"/>
              </a:rPr>
              <a:t>identify and address those actions and recommendations relevant to INFCOM </a:t>
            </a:r>
            <a:r>
              <a:rPr lang="en-US" i="1">
                <a:solidFill>
                  <a:srgbClr val="00B050"/>
                </a:solidFill>
                <a:latin typeface="Verdana"/>
                <a:ea typeface="Verdana"/>
                <a:cs typeface="Calibri"/>
              </a:rPr>
              <a:t>[USA]</a:t>
            </a:r>
            <a:r>
              <a:rPr lang="en-US">
                <a:solidFill>
                  <a:srgbClr val="00B050"/>
                </a:solidFill>
                <a:latin typeface="Verdana"/>
                <a:ea typeface="Verdana"/>
                <a:cs typeface="Calibri"/>
              </a:rPr>
              <a:t>;</a:t>
            </a:r>
          </a:p>
        </p:txBody>
      </p:sp>
    </p:spTree>
    <p:extLst>
      <p:ext uri="{BB962C8B-B14F-4D97-AF65-F5344CB8AC3E}">
        <p14:creationId xmlns:p14="http://schemas.microsoft.com/office/powerpoint/2010/main" val="1922236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423596" y="224142"/>
            <a:ext cx="5955104" cy="43601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nSpc>
                <a:spcPts val="3360"/>
              </a:lnSpc>
              <a:defRPr sz="1800"/>
            </a:pPr>
            <a:r>
              <a:rPr lang="en-US" sz="3600" b="1" kern="1000">
                <a:solidFill>
                  <a:srgbClr val="005BAA"/>
                </a:solidFill>
                <a:latin typeface="Arial"/>
                <a:ea typeface="Verdana"/>
                <a:cs typeface="Arial"/>
              </a:rPr>
              <a:t>Draft Decision 8.5(1)</a:t>
            </a:r>
          </a:p>
        </p:txBody>
      </p:sp>
      <p:sp>
        <p:nvSpPr>
          <p:cNvPr id="3" name="TextBox 2">
            <a:extLst>
              <a:ext uri="{FF2B5EF4-FFF2-40B4-BE49-F238E27FC236}">
                <a16:creationId xmlns:a16="http://schemas.microsoft.com/office/drawing/2014/main" id="{F9B525E6-85B7-4458-BB04-3093D4A476FE}"/>
              </a:ext>
            </a:extLst>
          </p:cNvPr>
          <p:cNvSpPr txBox="1"/>
          <p:nvPr/>
        </p:nvSpPr>
        <p:spPr>
          <a:xfrm>
            <a:off x="360679" y="843677"/>
            <a:ext cx="11470641" cy="5170646"/>
          </a:xfrm>
          <a:prstGeom prst="rect">
            <a:avLst/>
          </a:prstGeom>
          <a:noFill/>
        </p:spPr>
        <p:txBody>
          <a:bodyPr wrap="square" lIns="91440" tIns="45720" rIns="91440" bIns="45720" anchor="t">
            <a:spAutoFit/>
          </a:bodyPr>
          <a:lstStyle/>
          <a:p>
            <a:r>
              <a:rPr lang="en-GB" sz="1600" dirty="0">
                <a:latin typeface="Verdana"/>
                <a:ea typeface="+mn-lt"/>
                <a:cs typeface="+mn-lt"/>
              </a:rPr>
              <a:t>(2</a:t>
            </a:r>
            <a:r>
              <a:rPr lang="en-GB" sz="1600" strike="sngStrike" dirty="0">
                <a:solidFill>
                  <a:srgbClr val="00B050"/>
                </a:solidFill>
                <a:latin typeface="Verdana"/>
                <a:ea typeface="+mn-lt"/>
                <a:cs typeface="+mn-lt"/>
              </a:rPr>
              <a:t>3</a:t>
            </a:r>
            <a:r>
              <a:rPr lang="en-GB" sz="1600" dirty="0">
                <a:latin typeface="Verdana"/>
                <a:ea typeface="+mn-lt"/>
                <a:cs typeface="+mn-lt"/>
              </a:rPr>
              <a:t>)   To request the president of INFCOM </a:t>
            </a:r>
            <a:r>
              <a:rPr lang="en-US" sz="1600" dirty="0">
                <a:latin typeface="Verdana"/>
                <a:ea typeface="+mn-lt"/>
                <a:cs typeface="+mn-lt"/>
              </a:rPr>
              <a:t>to consult with the Commission for Weather, Climate, Hydrological, Marine and Related Environmental Services and Applications (SERCOM) and the Research Board and</a:t>
            </a:r>
            <a:r>
              <a:rPr lang="en-GB" sz="1600" dirty="0">
                <a:latin typeface="Verdana"/>
                <a:ea typeface="+mn-lt"/>
                <a:cs typeface="+mn-lt"/>
              </a:rPr>
              <a:t> to engage with </a:t>
            </a:r>
            <a:r>
              <a:rPr lang="en-US" sz="1600" dirty="0">
                <a:solidFill>
                  <a:srgbClr val="00B050"/>
                </a:solidFill>
                <a:latin typeface="Verdana"/>
                <a:ea typeface="+mn-lt"/>
                <a:cs typeface="+mn-lt"/>
              </a:rPr>
              <a:t>appropriate </a:t>
            </a:r>
            <a:r>
              <a:rPr lang="en-US" sz="1600" i="1" dirty="0">
                <a:solidFill>
                  <a:srgbClr val="00B050"/>
                </a:solidFill>
                <a:latin typeface="Verdana"/>
                <a:ea typeface="+mn-lt"/>
                <a:cs typeface="+mn-lt"/>
              </a:rPr>
              <a:t>[USA]</a:t>
            </a:r>
            <a:r>
              <a:rPr lang="en-US" sz="1600" dirty="0">
                <a:latin typeface="Verdana"/>
                <a:ea typeface="+mn-lt"/>
                <a:cs typeface="+mn-lt"/>
              </a:rPr>
              <a:t> </a:t>
            </a:r>
            <a:r>
              <a:rPr lang="en-GB" sz="1600" dirty="0">
                <a:latin typeface="Verdana"/>
                <a:ea typeface="+mn-lt"/>
                <a:cs typeface="+mn-lt"/>
              </a:rPr>
              <a:t>stakeholders listed in the Engagement Plan provided in the </a:t>
            </a:r>
            <a:r>
              <a:rPr lang="en-GB" sz="1600" dirty="0">
                <a:latin typeface="Verdana"/>
                <a:ea typeface="+mn-lt"/>
                <a:cs typeface="+mn-lt"/>
                <a:hlinkClick r:id="rId3">
                  <a:extLst>
                    <a:ext uri="{A12FA001-AC4F-418D-AE19-62706E023703}">
                      <ahyp:hlinkClr xmlns:ahyp="http://schemas.microsoft.com/office/drawing/2018/hyperlinkcolor" val="tx"/>
                    </a:ext>
                  </a:extLst>
                </a:hlinkClick>
              </a:rPr>
              <a:t>annex</a:t>
            </a:r>
            <a:r>
              <a:rPr lang="en-GB" sz="1600" dirty="0">
                <a:latin typeface="Verdana"/>
                <a:ea typeface="+mn-lt"/>
                <a:cs typeface="+mn-lt"/>
              </a:rPr>
              <a:t> to assist with implementing relevant recommendations, bringing any governance-related recommendations to the Joint WMO-IOC Collaborative Board</a:t>
            </a:r>
            <a:r>
              <a:rPr lang="en-US" sz="1600" dirty="0">
                <a:latin typeface="Verdana"/>
                <a:ea typeface="+mn-lt"/>
                <a:cs typeface="+mn-lt"/>
              </a:rPr>
              <a:t>;</a:t>
            </a:r>
            <a:r>
              <a:rPr lang="en-US" sz="1600" dirty="0">
                <a:solidFill>
                  <a:srgbClr val="FF0000"/>
                </a:solidFill>
                <a:latin typeface="Verdana"/>
                <a:ea typeface="+mn-lt"/>
                <a:cs typeface="+mn-lt"/>
              </a:rPr>
              <a:t> </a:t>
            </a:r>
            <a:endParaRPr lang="en-US" sz="1600" i="1" u="sng" dirty="0">
              <a:solidFill>
                <a:srgbClr val="FF0000"/>
              </a:solidFill>
              <a:latin typeface="Calibri"/>
              <a:ea typeface="Verdana"/>
              <a:cs typeface="Calibri"/>
            </a:endParaRPr>
          </a:p>
          <a:p>
            <a:endParaRPr lang="en-US" dirty="0">
              <a:solidFill>
                <a:srgbClr val="000000"/>
              </a:solidFill>
              <a:latin typeface="Verdana"/>
              <a:ea typeface="+mn-lt"/>
              <a:cs typeface="+mn-lt"/>
            </a:endParaRPr>
          </a:p>
          <a:p>
            <a:r>
              <a:rPr lang="en-US" sz="1600" strike="sngStrike" dirty="0">
                <a:solidFill>
                  <a:srgbClr val="FF0000"/>
                </a:solidFill>
                <a:latin typeface="Verdana"/>
                <a:ea typeface="+mn-lt"/>
                <a:cs typeface="+mn-lt"/>
              </a:rPr>
              <a:t>(</a:t>
            </a:r>
            <a:r>
              <a:rPr lang="en-CH" sz="1600" strike="sngStrike" dirty="0">
                <a:solidFill>
                  <a:srgbClr val="FF0000"/>
                </a:solidFill>
                <a:latin typeface="Verdana"/>
                <a:ea typeface="+mn-lt"/>
                <a:cs typeface="+mn-lt"/>
              </a:rPr>
              <a:t>2</a:t>
            </a:r>
            <a:r>
              <a:rPr lang="en-US" sz="1600" strike="sngStrike" dirty="0">
                <a:solidFill>
                  <a:srgbClr val="FF0000"/>
                </a:solidFill>
                <a:latin typeface="Verdana"/>
                <a:ea typeface="+mn-lt"/>
                <a:cs typeface="+mn-lt"/>
              </a:rPr>
              <a:t>34)    To request AG-Ocean to work with GOOS, </a:t>
            </a:r>
            <a:r>
              <a:rPr lang="en-US" sz="1600" strike="sngStrike" dirty="0" err="1">
                <a:solidFill>
                  <a:srgbClr val="FF0000"/>
                </a:solidFill>
                <a:latin typeface="Verdana"/>
                <a:ea typeface="+mn-lt"/>
                <a:cs typeface="+mn-lt"/>
              </a:rPr>
              <a:t>OceanOPS</a:t>
            </a:r>
            <a:r>
              <a:rPr lang="en-US" sz="1600" strike="sngStrike" dirty="0">
                <a:solidFill>
                  <a:srgbClr val="FF0000"/>
                </a:solidFill>
                <a:latin typeface="Verdana"/>
                <a:ea typeface="+mn-lt"/>
                <a:cs typeface="+mn-lt"/>
              </a:rPr>
              <a:t>, and other appropriate bodies to develop a high-level vision for ship observations and support a high-level intervention to engage with IMO and large shipping companies in order to explore different approaches to maintaining and growing these observations in line with needs; </a:t>
            </a:r>
            <a:r>
              <a:rPr lang="en-US" sz="1600" i="1" dirty="0">
                <a:solidFill>
                  <a:srgbClr val="FF0000"/>
                </a:solidFill>
                <a:latin typeface="Verdana"/>
                <a:ea typeface="Verdana"/>
                <a:cs typeface="+mn-lt"/>
              </a:rPr>
              <a:t>[</a:t>
            </a:r>
            <a:r>
              <a:rPr lang="en-US" sz="1600" i="1" u="sng" dirty="0">
                <a:solidFill>
                  <a:srgbClr val="FF0000"/>
                </a:solidFill>
                <a:latin typeface="Verdana"/>
                <a:ea typeface="Verdana"/>
                <a:cs typeface="+mn-lt"/>
              </a:rPr>
              <a:t>UK, USA, Australia]</a:t>
            </a:r>
            <a:endParaRPr lang="en-CH" sz="1600" strike="sngStrike" dirty="0">
              <a:solidFill>
                <a:srgbClr val="FF0000"/>
              </a:solidFill>
              <a:latin typeface="Verdana"/>
              <a:ea typeface="+mn-lt"/>
              <a:cs typeface="+mn-lt"/>
            </a:endParaRPr>
          </a:p>
          <a:p>
            <a:endParaRPr lang="en-US" dirty="0">
              <a:solidFill>
                <a:srgbClr val="00B050"/>
              </a:solidFill>
              <a:latin typeface="Verdana"/>
              <a:ea typeface="Verdana"/>
              <a:cs typeface="Calibri"/>
            </a:endParaRPr>
          </a:p>
          <a:p>
            <a:r>
              <a:rPr lang="en-GB" dirty="0">
                <a:solidFill>
                  <a:srgbClr val="00B050"/>
                </a:solidFill>
                <a:latin typeface="Verdana"/>
                <a:ea typeface="+mn-lt"/>
                <a:cs typeface="+mn-lt"/>
              </a:rPr>
              <a:t>  </a:t>
            </a:r>
            <a:r>
              <a:rPr lang="en-GB" strike="sngStrike" dirty="0">
                <a:solidFill>
                  <a:srgbClr val="00B050"/>
                </a:solidFill>
                <a:latin typeface="Verdana"/>
                <a:ea typeface="+mn-lt"/>
                <a:cs typeface="+mn-lt"/>
              </a:rPr>
              <a:t>(5) To authorize the president of INFCOM t approve, as required, updates to the Engagement Plan of the AG-Ocean during the intersessional period;</a:t>
            </a:r>
            <a:r>
              <a:rPr lang="en-US" i="1" dirty="0">
                <a:solidFill>
                  <a:srgbClr val="00B050"/>
                </a:solidFill>
                <a:latin typeface="Verdana"/>
                <a:ea typeface="+mn-lt"/>
                <a:cs typeface="+mn-lt"/>
              </a:rPr>
              <a:t>[USA]</a:t>
            </a:r>
            <a:endParaRPr lang="en-US" i="1" dirty="0">
              <a:solidFill>
                <a:srgbClr val="00B050"/>
              </a:solidFill>
              <a:latin typeface="Verdana"/>
              <a:ea typeface="Verdana"/>
              <a:cs typeface="Calibri"/>
            </a:endParaRPr>
          </a:p>
          <a:p>
            <a:endParaRPr lang="en-US" i="1" dirty="0">
              <a:solidFill>
                <a:srgbClr val="00B050"/>
              </a:solidFill>
              <a:latin typeface="Verdana"/>
              <a:ea typeface="+mn-lt"/>
              <a:cs typeface="+mn-lt"/>
            </a:endParaRPr>
          </a:p>
          <a:p>
            <a:r>
              <a:rPr lang="en-US" dirty="0">
                <a:solidFill>
                  <a:srgbClr val="00B050"/>
                </a:solidFill>
                <a:latin typeface="Verdana"/>
                <a:ea typeface="+mn-lt"/>
                <a:cs typeface="+mn-lt"/>
              </a:rPr>
              <a:t>(</a:t>
            </a:r>
            <a:r>
              <a:rPr lang="en-CH" dirty="0">
                <a:solidFill>
                  <a:srgbClr val="FF0000"/>
                </a:solidFill>
                <a:latin typeface="Verdana"/>
                <a:ea typeface="+mn-lt"/>
                <a:cs typeface="+mn-lt"/>
              </a:rPr>
              <a:t>3</a:t>
            </a:r>
            <a:r>
              <a:rPr lang="en-US" strike="sngStrike" dirty="0">
                <a:solidFill>
                  <a:srgbClr val="FF0000"/>
                </a:solidFill>
                <a:latin typeface="Verdana"/>
                <a:ea typeface="+mn-lt"/>
                <a:cs typeface="+mn-lt"/>
              </a:rPr>
              <a:t>4</a:t>
            </a:r>
            <a:r>
              <a:rPr lang="en-US" dirty="0">
                <a:solidFill>
                  <a:srgbClr val="00B050"/>
                </a:solidFill>
                <a:latin typeface="Verdana"/>
                <a:ea typeface="+mn-lt"/>
                <a:cs typeface="+mn-lt"/>
              </a:rPr>
              <a:t>)   To request the president of INFCOM to refer this plan to SERCOM, the Technical Coordination Committee (TCC), the Policy Advisory Committee (PAC) and the Joint WMO-IOC Collaborative Board (JCB) for review to consider the best way to move forward as well as align organizational responsibilities. </a:t>
            </a:r>
            <a:r>
              <a:rPr lang="en-US" i="1" dirty="0">
                <a:solidFill>
                  <a:srgbClr val="00B050"/>
                </a:solidFill>
                <a:latin typeface="Verdana"/>
                <a:ea typeface="+mn-lt"/>
                <a:cs typeface="+mn-lt"/>
              </a:rPr>
              <a:t>[USA, Secretariat]</a:t>
            </a:r>
            <a:endParaRPr lang="en-US" i="1" dirty="0">
              <a:solidFill>
                <a:srgbClr val="00B050"/>
              </a:solidFill>
              <a:latin typeface="Verdana"/>
              <a:ea typeface="Verdana"/>
              <a:cs typeface="Calibri"/>
            </a:endParaRPr>
          </a:p>
          <a:p>
            <a:pPr algn="l"/>
            <a:endParaRPr lang="en-US" sz="1600" b="1" dirty="0">
              <a:solidFill>
                <a:srgbClr val="000000"/>
              </a:solidFill>
              <a:cs typeface="Calibri"/>
            </a:endParaRPr>
          </a:p>
        </p:txBody>
      </p:sp>
    </p:spTree>
    <p:extLst>
      <p:ext uri="{BB962C8B-B14F-4D97-AF65-F5344CB8AC3E}">
        <p14:creationId xmlns:p14="http://schemas.microsoft.com/office/powerpoint/2010/main" val="326754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1279414" y="1180947"/>
            <a:ext cx="4066275"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lang="en-CH"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AG-OCEAN</a:t>
            </a:r>
            <a:endParaRPr kumimoji="0" lang="en-US" sz="4400" b="1" i="0" u="none" strike="noStrike" kern="1000" cap="none" spc="0" normalizeH="0" baseline="0" noProof="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5" name="CuadroTexto 3">
            <a:extLst>
              <a:ext uri="{FF2B5EF4-FFF2-40B4-BE49-F238E27FC236}">
                <a16:creationId xmlns:a16="http://schemas.microsoft.com/office/drawing/2014/main" id="{3124F6EF-FB18-CDF2-3BC1-04834AC29EB9}"/>
              </a:ext>
            </a:extLst>
          </p:cNvPr>
          <p:cNvSpPr txBox="1"/>
          <p:nvPr/>
        </p:nvSpPr>
        <p:spPr>
          <a:xfrm>
            <a:off x="4105741" y="2262924"/>
            <a:ext cx="8336045" cy="326172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4</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6</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hr-HR" sz="2000" b="1" i="0" u="none" strike="noStrike" kern="1200" cap="none" spc="0" normalizeH="0" baseline="0" noProof="0">
              <a:ln>
                <a:noFill/>
              </a:ln>
              <a:solidFill>
                <a:srgbClr val="005BAA"/>
              </a:solidFill>
              <a:effectLst/>
              <a:uLnTx/>
              <a:uFillTx/>
              <a:latin typeface="Verdana" panose="020B0604030504040204" pitchFamily="34" charset="0"/>
              <a:ea typeface="Verdana" panose="020B0604030504040204" pitchFamily="34" charset="0"/>
              <a:cs typeface="+mn-cs"/>
            </a:endParaRPr>
          </a:p>
        </p:txBody>
      </p:sp>
      <p:sp>
        <p:nvSpPr>
          <p:cNvPr id="4" name="TextBox 3">
            <a:extLst>
              <a:ext uri="{FF2B5EF4-FFF2-40B4-BE49-F238E27FC236}">
                <a16:creationId xmlns:a16="http://schemas.microsoft.com/office/drawing/2014/main" id="{81293825-C200-AE68-AEC8-E9886FA7FBAD}"/>
              </a:ext>
            </a:extLst>
          </p:cNvPr>
          <p:cNvSpPr txBox="1"/>
          <p:nvPr/>
        </p:nvSpPr>
        <p:spPr>
          <a:xfrm>
            <a:off x="844571" y="2106297"/>
            <a:ext cx="10997938" cy="3492110"/>
          </a:xfrm>
          <a:prstGeom prst="rect">
            <a:avLst/>
          </a:prstGeom>
          <a:noFill/>
        </p:spPr>
        <p:txBody>
          <a:bodyPr wrap="square" lIns="91440" tIns="45720" rIns="91440" bIns="45720" anchor="t">
            <a:spAutoFit/>
          </a:bodyPr>
          <a:lstStyle/>
          <a:p>
            <a:pPr marL="342900" indent="-342900" defTabSz="685800">
              <a:lnSpc>
                <a:spcPct val="107000"/>
              </a:lnSpc>
              <a:spcAft>
                <a:spcPts val="600"/>
              </a:spcAft>
              <a:buFont typeface="Calibri"/>
              <a:buChar char="-"/>
            </a:pPr>
            <a:r>
              <a:rPr lang="en-US" sz="2400">
                <a:solidFill>
                  <a:prstClr val="black"/>
                </a:solidFill>
                <a:ea typeface="+mn-lt"/>
                <a:cs typeface="+mn-lt"/>
              </a:rPr>
              <a:t>INFCOM-2 session approved the recommendations of the former Study Group on Ocean Observations and Infrastructure Systems (SG-OOIS) to establish AG-Ocean to:</a:t>
            </a:r>
            <a:endParaRPr lang="en-US" sz="2400"/>
          </a:p>
          <a:p>
            <a:pPr defTabSz="685800"/>
            <a:endParaRPr lang="en-US" sz="2400">
              <a:solidFill>
                <a:prstClr val="black"/>
              </a:solidFill>
              <a:ea typeface="Calibri"/>
              <a:cs typeface="Calibri"/>
            </a:endParaRPr>
          </a:p>
          <a:p>
            <a:pPr marL="714375" lvl="1" indent="-257175" defTabSz="685800">
              <a:spcAft>
                <a:spcPts val="1000"/>
              </a:spcAft>
              <a:buFont typeface="Courier New" panose="05050102010706020507" pitchFamily="18" charset="2"/>
              <a:buChar char="o"/>
            </a:pPr>
            <a:r>
              <a:rPr lang="en-US" sz="2400" b="1">
                <a:solidFill>
                  <a:prstClr val="black"/>
                </a:solidFill>
                <a:ea typeface="Calibri"/>
                <a:cs typeface="Calibri"/>
              </a:rPr>
              <a:t>Build  connections</a:t>
            </a:r>
            <a:r>
              <a:rPr lang="en-US" sz="2400">
                <a:solidFill>
                  <a:prstClr val="black"/>
                </a:solidFill>
                <a:ea typeface="Calibri"/>
                <a:cs typeface="Calibri"/>
              </a:rPr>
              <a:t> between WMO and ocean infrastructure across observations, data and prediction systems</a:t>
            </a:r>
          </a:p>
          <a:p>
            <a:pPr marL="714375" lvl="1" indent="-257175" defTabSz="685800">
              <a:lnSpc>
                <a:spcPct val="107000"/>
              </a:lnSpc>
              <a:spcAft>
                <a:spcPts val="1000"/>
              </a:spcAft>
              <a:buFont typeface="Courier New" panose="05050102010706020507" pitchFamily="18" charset="2"/>
              <a:buChar char="o"/>
            </a:pPr>
            <a:r>
              <a:rPr lang="en-US" sz="2400" b="1">
                <a:solidFill>
                  <a:prstClr val="black"/>
                </a:solidFill>
                <a:ea typeface="Calibri"/>
                <a:cs typeface="Calibri"/>
              </a:rPr>
              <a:t>Enable </a:t>
            </a:r>
            <a:r>
              <a:rPr lang="en-US" sz="2400">
                <a:solidFill>
                  <a:prstClr val="black"/>
                </a:solidFill>
                <a:ea typeface="Calibri"/>
                <a:cs typeface="Calibri"/>
              </a:rPr>
              <a:t>WMO to draw on and contribute to ocean capability in advancing Earth System Approaches to meet its strategic objectives</a:t>
            </a:r>
          </a:p>
          <a:p>
            <a:pPr marL="714375" lvl="1" indent="-257175" defTabSz="685800">
              <a:lnSpc>
                <a:spcPct val="107000"/>
              </a:lnSpc>
              <a:spcAft>
                <a:spcPts val="600"/>
              </a:spcAft>
              <a:buFont typeface="Courier New" panose="05050102010706020507" pitchFamily="18" charset="2"/>
              <a:buChar char="o"/>
            </a:pPr>
            <a:r>
              <a:rPr lang="en-US" sz="2400" b="1">
                <a:solidFill>
                  <a:prstClr val="black"/>
                </a:solidFill>
                <a:ea typeface="Calibri"/>
                <a:cs typeface="Calibri"/>
              </a:rPr>
              <a:t>Identify </a:t>
            </a:r>
            <a:r>
              <a:rPr lang="en-US" sz="2400">
                <a:solidFill>
                  <a:prstClr val="black"/>
                </a:solidFill>
                <a:ea typeface="Calibri"/>
                <a:cs typeface="Calibri"/>
              </a:rPr>
              <a:t>Gaps and develop Strategies to address them. </a:t>
            </a:r>
            <a:endParaRPr lang="en-AU" sz="2400">
              <a:solidFill>
                <a:prstClr val="black"/>
              </a:solidFill>
              <a:ea typeface="Calibri"/>
              <a:cs typeface="Calibri"/>
            </a:endParaRPr>
          </a:p>
        </p:txBody>
      </p:sp>
    </p:spTree>
    <p:extLst>
      <p:ext uri="{BB962C8B-B14F-4D97-AF65-F5344CB8AC3E}">
        <p14:creationId xmlns:p14="http://schemas.microsoft.com/office/powerpoint/2010/main" val="2585808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423596" y="224142"/>
            <a:ext cx="5955104" cy="43601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nSpc>
                <a:spcPts val="3360"/>
              </a:lnSpc>
              <a:defRPr sz="1800"/>
            </a:pPr>
            <a:r>
              <a:rPr lang="en-US" sz="3600" b="1" kern="1000">
                <a:solidFill>
                  <a:srgbClr val="005BAA"/>
                </a:solidFill>
                <a:latin typeface="Arial"/>
                <a:ea typeface="Verdana"/>
                <a:cs typeface="Arial"/>
              </a:rPr>
              <a:t>Draft Decision 8.5(1)</a:t>
            </a:r>
          </a:p>
        </p:txBody>
      </p:sp>
      <p:sp>
        <p:nvSpPr>
          <p:cNvPr id="3" name="TextBox 2">
            <a:extLst>
              <a:ext uri="{FF2B5EF4-FFF2-40B4-BE49-F238E27FC236}">
                <a16:creationId xmlns:a16="http://schemas.microsoft.com/office/drawing/2014/main" id="{F9B525E6-85B7-4458-BB04-3093D4A476FE}"/>
              </a:ext>
            </a:extLst>
          </p:cNvPr>
          <p:cNvSpPr txBox="1"/>
          <p:nvPr/>
        </p:nvSpPr>
        <p:spPr>
          <a:xfrm>
            <a:off x="360096" y="662402"/>
            <a:ext cx="11470641" cy="3108543"/>
          </a:xfrm>
          <a:prstGeom prst="rect">
            <a:avLst/>
          </a:prstGeom>
          <a:noFill/>
        </p:spPr>
        <p:txBody>
          <a:bodyPr wrap="square" lIns="91440" tIns="45720" rIns="91440" bIns="45720" anchor="t">
            <a:spAutoFit/>
          </a:bodyPr>
          <a:lstStyle/>
          <a:p>
            <a:endParaRPr lang="en-US" i="1" dirty="0">
              <a:solidFill>
                <a:srgbClr val="00B050"/>
              </a:solidFill>
              <a:latin typeface="Verdana"/>
              <a:ea typeface="+mn-lt"/>
              <a:cs typeface="+mn-lt"/>
            </a:endParaRPr>
          </a:p>
          <a:p>
            <a:r>
              <a:rPr lang="en-US" b="1" dirty="0">
                <a:solidFill>
                  <a:srgbClr val="00B050"/>
                </a:solidFill>
                <a:latin typeface="Verdana"/>
                <a:ea typeface="+mn-lt"/>
                <a:cs typeface="+mn-lt"/>
              </a:rPr>
              <a:t>Invites</a:t>
            </a:r>
            <a:r>
              <a:rPr lang="en-US" dirty="0">
                <a:solidFill>
                  <a:srgbClr val="00B050"/>
                </a:solidFill>
                <a:latin typeface="Verdana"/>
                <a:ea typeface="+mn-lt"/>
                <a:cs typeface="+mn-lt"/>
              </a:rPr>
              <a:t> SERCOM, the TCC, the PAC and the JCB to review this Engagement Plan to consider the best way to move forward as well as align organizational responsibilities. </a:t>
            </a:r>
            <a:r>
              <a:rPr lang="en-US" i="1" dirty="0">
                <a:solidFill>
                  <a:srgbClr val="00B050"/>
                </a:solidFill>
                <a:latin typeface="Verdana"/>
                <a:ea typeface="+mn-lt"/>
                <a:cs typeface="+mn-lt"/>
              </a:rPr>
              <a:t>[USA]</a:t>
            </a:r>
            <a:endParaRPr lang="en-CH" i="1" dirty="0">
              <a:solidFill>
                <a:srgbClr val="00B050"/>
              </a:solidFill>
              <a:latin typeface="Verdana"/>
              <a:ea typeface="+mn-lt"/>
              <a:cs typeface="+mn-lt"/>
            </a:endParaRPr>
          </a:p>
          <a:p>
            <a:endParaRPr lang="en-CH" i="1" dirty="0">
              <a:solidFill>
                <a:srgbClr val="00B050"/>
              </a:solidFill>
              <a:latin typeface="Verdana"/>
              <a:ea typeface="+mn-lt"/>
              <a:cs typeface="+mn-lt"/>
            </a:endParaRPr>
          </a:p>
          <a:p>
            <a:endParaRPr lang="en-CH" i="1" dirty="0">
              <a:solidFill>
                <a:srgbClr val="00B050"/>
              </a:solidFill>
              <a:latin typeface="Verdana"/>
              <a:ea typeface="+mn-lt"/>
              <a:cs typeface="+mn-lt"/>
            </a:endParaRPr>
          </a:p>
          <a:p>
            <a:endParaRPr lang="en-CH" i="1" dirty="0">
              <a:solidFill>
                <a:srgbClr val="00B050"/>
              </a:solidFill>
              <a:latin typeface="Verdana"/>
              <a:ea typeface="+mn-lt"/>
              <a:cs typeface="+mn-lt"/>
            </a:endParaRPr>
          </a:p>
          <a:p>
            <a:r>
              <a:rPr lang="en-GB" sz="1800" dirty="0">
                <a:effectLst/>
                <a:latin typeface="Verdana" panose="020B0604030504040204" pitchFamily="34" charset="0"/>
                <a:ea typeface="Arial" panose="020B0604020202020204" pitchFamily="34" charset="0"/>
                <a:cs typeface="Arial" panose="020B0604020202020204" pitchFamily="34" charset="0"/>
              </a:rPr>
              <a:t>Decision justification:	The Advisory Group on the Ocean (AG-Ocean) was established by </a:t>
            </a:r>
            <a:r>
              <a:rPr lang="en-GB" sz="1800" strike="sngStrike" dirty="0">
                <a:solidFill>
                  <a:srgbClr val="FF0000"/>
                </a:solidFill>
                <a:effectLst/>
                <a:latin typeface="Verdana" panose="020B0604030504040204" pitchFamily="34" charset="0"/>
                <a:ea typeface="Arial" panose="020B0604020202020204" pitchFamily="34" charset="0"/>
                <a:cs typeface="Arial" panose="020B0604020202020204" pitchFamily="34" charset="0"/>
              </a:rPr>
              <a:t>draft</a:t>
            </a:r>
            <a:r>
              <a:rPr lang="en-GB" sz="1800" dirty="0">
                <a:effectLst/>
                <a:latin typeface="Verdana" panose="020B0604030504040204" pitchFamily="34" charset="0"/>
                <a:ea typeface="Arial" panose="020B0604020202020204" pitchFamily="34" charset="0"/>
                <a:cs typeface="Arial" panose="020B0604020202020204" pitchFamily="34" charset="0"/>
              </a:rPr>
              <a:t> </a:t>
            </a:r>
            <a:r>
              <a:rPr lang="en-CH" sz="1800" i="1" dirty="0">
                <a:solidFill>
                  <a:srgbClr val="FF0000"/>
                </a:solidFill>
                <a:effectLst/>
                <a:latin typeface="Verdana" panose="020B0604030504040204" pitchFamily="34" charset="0"/>
                <a:ea typeface="Arial" panose="020B0604020202020204" pitchFamily="34" charset="0"/>
                <a:cs typeface="Arial" panose="020B0604020202020204" pitchFamily="34" charset="0"/>
              </a:rPr>
              <a:t>[Secretariat]</a:t>
            </a:r>
            <a:r>
              <a:rPr lang="en-CH" sz="1800" dirty="0">
                <a:solidFill>
                  <a:srgbClr val="FF0000"/>
                </a:solidFill>
                <a:effectLst/>
                <a:latin typeface="Verdana" panose="020B0604030504040204" pitchFamily="34" charset="0"/>
                <a:ea typeface="Arial" panose="020B0604020202020204" pitchFamily="34" charset="0"/>
                <a:cs typeface="Arial" panose="020B0604020202020204" pitchFamily="34" charset="0"/>
              </a:rPr>
              <a:t> </a:t>
            </a:r>
            <a:r>
              <a:rPr lang="en-GB" sz="1800" u="none" strike="noStrike" dirty="0">
                <a:solidFill>
                  <a:srgbClr val="0000FF"/>
                </a:solidFill>
                <a:effectLst/>
                <a:latin typeface="Verdana" panose="020B0604030504040204" pitchFamily="34" charset="0"/>
                <a:ea typeface="Arial" panose="020B0604020202020204" pitchFamily="34" charset="0"/>
                <a:cs typeface="Arial" panose="020B0604020202020204" pitchFamily="34" charset="0"/>
                <a:hlinkClick r:id="rId3"/>
              </a:rPr>
              <a:t>Resolution 2 (INFCOM-2)</a:t>
            </a:r>
            <a:r>
              <a:rPr lang="en-GB" sz="1800" u="none" strike="noStrike" dirty="0">
                <a:solidFill>
                  <a:srgbClr val="0000FF"/>
                </a:solidFill>
                <a:effectLst/>
                <a:latin typeface="Verdana" panose="020B0604030504040204" pitchFamily="34" charset="0"/>
                <a:ea typeface="Arial" panose="020B0604020202020204" pitchFamily="34" charset="0"/>
                <a:cs typeface="Arial" panose="020B0604020202020204" pitchFamily="34" charset="0"/>
              </a:rPr>
              <a:t> - </a:t>
            </a:r>
            <a:r>
              <a:rPr lang="en-GB" sz="1800" u="none" strike="noStrike" dirty="0">
                <a:effectLst/>
                <a:latin typeface="Verdana" panose="020B0604030504040204" pitchFamily="34" charset="0"/>
                <a:ea typeface="Arial" panose="020B0604020202020204" pitchFamily="34" charset="0"/>
                <a:cs typeface="Arial" panose="020B0604020202020204" pitchFamily="34" charset="0"/>
              </a:rPr>
              <a:t>Establishment of standing committees, study groups and advisory groups of the Commission for Observation, Infrastructure and Information Systems (Infrastructure Commission)</a:t>
            </a:r>
            <a:r>
              <a:rPr lang="en-GB" sz="1800" dirty="0">
                <a:effectLst/>
                <a:latin typeface="Verdana" panose="020B0604030504040204" pitchFamily="34" charset="0"/>
                <a:ea typeface="Arial" panose="020B0604020202020204" pitchFamily="34" charset="0"/>
                <a:cs typeface="Arial" panose="020B0604020202020204" pitchFamily="34" charset="0"/>
              </a:rPr>
              <a:t>. </a:t>
            </a:r>
            <a:endParaRPr lang="en-US" dirty="0">
              <a:latin typeface="Verdana"/>
              <a:cs typeface="Calibri"/>
            </a:endParaRPr>
          </a:p>
          <a:p>
            <a:pPr algn="l"/>
            <a:endParaRPr lang="en-US" sz="1600" b="1" dirty="0">
              <a:solidFill>
                <a:srgbClr val="000000"/>
              </a:solidFill>
              <a:cs typeface="Calibri"/>
            </a:endParaRPr>
          </a:p>
        </p:txBody>
      </p:sp>
      <p:cxnSp>
        <p:nvCxnSpPr>
          <p:cNvPr id="5" name="Straight Connector 4">
            <a:extLst>
              <a:ext uri="{FF2B5EF4-FFF2-40B4-BE49-F238E27FC236}">
                <a16:creationId xmlns:a16="http://schemas.microsoft.com/office/drawing/2014/main" id="{ED032DB4-A613-9041-96AB-D323932167D4}"/>
              </a:ext>
            </a:extLst>
          </p:cNvPr>
          <p:cNvCxnSpPr>
            <a:cxnSpLocks/>
          </p:cNvCxnSpPr>
          <p:nvPr/>
        </p:nvCxnSpPr>
        <p:spPr>
          <a:xfrm>
            <a:off x="360096" y="2104103"/>
            <a:ext cx="1134029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71439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A28B-339C-72E2-024A-193EBA3D8111}"/>
              </a:ext>
            </a:extLst>
          </p:cNvPr>
          <p:cNvSpPr>
            <a:spLocks noGrp="1"/>
          </p:cNvSpPr>
          <p:nvPr>
            <p:ph type="title"/>
          </p:nvPr>
        </p:nvSpPr>
        <p:spPr>
          <a:xfrm>
            <a:off x="838200" y="2263197"/>
            <a:ext cx="10515600" cy="1325563"/>
          </a:xfrm>
        </p:spPr>
        <p:txBody>
          <a:bodyPr>
            <a:normAutofit/>
          </a:bodyPr>
          <a:lstStyle/>
          <a:p>
            <a:pPr algn="ctr"/>
            <a:r>
              <a:rPr lang="en-FR" sz="6000" b="1">
                <a:solidFill>
                  <a:schemeClr val="bg1"/>
                </a:solidFill>
                <a:latin typeface="Arial" panose="020B0604020202020204" pitchFamily="34" charset="0"/>
                <a:ea typeface="Verdana" panose="020B0604030504040204" pitchFamily="34" charset="0"/>
                <a:cs typeface="Arial" panose="020B0604020202020204" pitchFamily="34" charset="0"/>
              </a:rPr>
              <a:t>Thank you.</a:t>
            </a:r>
          </a:p>
        </p:txBody>
      </p:sp>
      <p:sp>
        <p:nvSpPr>
          <p:cNvPr id="4" name="CuadroTexto 3">
            <a:extLst>
              <a:ext uri="{FF2B5EF4-FFF2-40B4-BE49-F238E27FC236}">
                <a16:creationId xmlns:a16="http://schemas.microsoft.com/office/drawing/2014/main" id="{DA72FBD4-668B-EB1A-B593-B2BE34336172}"/>
              </a:ext>
            </a:extLst>
          </p:cNvPr>
          <p:cNvSpPr txBox="1"/>
          <p:nvPr/>
        </p:nvSpPr>
        <p:spPr>
          <a:xfrm>
            <a:off x="3824879" y="5950894"/>
            <a:ext cx="4542242" cy="523926"/>
          </a:xfrm>
          <a:prstGeom prst="rect">
            <a:avLst/>
          </a:prstGeom>
          <a:noFill/>
        </p:spPr>
        <p:txBody>
          <a:bodyPr wrap="square" rtlCol="0">
            <a:spAutoFit/>
          </a:bodyPr>
          <a:lstStyle/>
          <a:p>
            <a:pPr marR="0" algn="ctr" rtl="0">
              <a:lnSpc>
                <a:spcPct val="150000"/>
              </a:lnSpc>
            </a:pPr>
            <a:r>
              <a:rPr lang="en-US" sz="3200" b="0" i="0" u="none" strike="noStrike" baseline="30000">
                <a:solidFill>
                  <a:schemeClr val="bg1"/>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870286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377415" y="224142"/>
            <a:ext cx="8772194" cy="43601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nSpc>
                <a:spcPts val="3360"/>
              </a:lnSpc>
              <a:defRPr sz="1800"/>
            </a:pPr>
            <a:r>
              <a:rPr lang="en-US" sz="3600" b="1" kern="1000">
                <a:solidFill>
                  <a:srgbClr val="005BAA"/>
                </a:solidFill>
                <a:latin typeface="Arial"/>
                <a:ea typeface="Verdana"/>
                <a:cs typeface="Arial"/>
              </a:rPr>
              <a:t>Agenda 6.2 </a:t>
            </a:r>
            <a:r>
              <a:rPr lang="en-US" sz="2400" b="1" kern="1000">
                <a:solidFill>
                  <a:srgbClr val="005BAA"/>
                </a:solidFill>
                <a:latin typeface="Arial"/>
                <a:ea typeface="Verdana"/>
                <a:cs typeface="Arial"/>
              </a:rPr>
              <a:t>(related information)</a:t>
            </a:r>
          </a:p>
        </p:txBody>
      </p:sp>
      <p:sp>
        <p:nvSpPr>
          <p:cNvPr id="3" name="TextBox 2">
            <a:extLst>
              <a:ext uri="{FF2B5EF4-FFF2-40B4-BE49-F238E27FC236}">
                <a16:creationId xmlns:a16="http://schemas.microsoft.com/office/drawing/2014/main" id="{F9B525E6-85B7-4458-BB04-3093D4A476FE}"/>
              </a:ext>
            </a:extLst>
          </p:cNvPr>
          <p:cNvSpPr txBox="1"/>
          <p:nvPr/>
        </p:nvSpPr>
        <p:spPr>
          <a:xfrm>
            <a:off x="360096" y="662402"/>
            <a:ext cx="11470641" cy="5109091"/>
          </a:xfrm>
          <a:prstGeom prst="rect">
            <a:avLst/>
          </a:prstGeom>
          <a:noFill/>
        </p:spPr>
        <p:txBody>
          <a:bodyPr wrap="square" lIns="91440" tIns="45720" rIns="91440" bIns="45720" anchor="t">
            <a:spAutoFit/>
          </a:bodyPr>
          <a:lstStyle/>
          <a:p>
            <a:endParaRPr lang="en-US" sz="1600" b="1">
              <a:solidFill>
                <a:srgbClr val="000000"/>
              </a:solidFill>
              <a:latin typeface="Verdana"/>
              <a:ea typeface="Verdana"/>
              <a:cs typeface="Times New Roman"/>
            </a:endParaRPr>
          </a:p>
          <a:p>
            <a:pPr algn="ctr"/>
            <a:r>
              <a:rPr lang="en-US" sz="1600" b="1">
                <a:solidFill>
                  <a:srgbClr val="000000"/>
                </a:solidFill>
                <a:latin typeface="Verdana"/>
                <a:ea typeface="Verdana"/>
                <a:cs typeface="Times New Roman"/>
              </a:rPr>
              <a:t>Draft Resolution 6.2/1 (INFCOM-3)</a:t>
            </a:r>
            <a:endParaRPr lang="en-US" sz="1600" b="1">
              <a:latin typeface="Verdana"/>
              <a:ea typeface="Verdana"/>
            </a:endParaRPr>
          </a:p>
          <a:p>
            <a:endParaRPr lang="en-US" sz="1600" b="1">
              <a:solidFill>
                <a:srgbClr val="000000"/>
              </a:solidFill>
              <a:latin typeface="Verdana"/>
              <a:ea typeface="Verdana"/>
              <a:cs typeface="Times New Roman"/>
            </a:endParaRPr>
          </a:p>
          <a:p>
            <a:r>
              <a:rPr lang="en-US" sz="1600" b="1">
                <a:solidFill>
                  <a:srgbClr val="000000"/>
                </a:solidFill>
                <a:latin typeface="Verdana"/>
                <a:ea typeface="Verdana"/>
                <a:cs typeface="Times New Roman"/>
              </a:rPr>
              <a:t>SUBSIDIARY BODIES FOR THE NEXT INTERSESSIONAL PERIOD</a:t>
            </a:r>
            <a:endParaRPr lang="en-US"/>
          </a:p>
          <a:p>
            <a:endParaRPr lang="en-US" sz="1600" u="sng">
              <a:solidFill>
                <a:srgbClr val="FF0000"/>
              </a:solidFill>
              <a:cs typeface="Calibri"/>
            </a:endParaRPr>
          </a:p>
          <a:p>
            <a:r>
              <a:rPr lang="en-US" b="1">
                <a:latin typeface="Verdana"/>
                <a:ea typeface="Verdana"/>
                <a:cs typeface="Calibri"/>
              </a:rPr>
              <a:t>General Considerations </a:t>
            </a:r>
            <a:r>
              <a:rPr lang="en-US" i="1" u="sng">
                <a:latin typeface="Verdana"/>
                <a:ea typeface="Verdana"/>
                <a:cs typeface="Calibri"/>
              </a:rPr>
              <a:t>(Page 3):</a:t>
            </a:r>
            <a:endParaRPr lang="en-US" i="1">
              <a:latin typeface="Verdana"/>
              <a:ea typeface="Verdana"/>
              <a:cs typeface="Calibri"/>
            </a:endParaRPr>
          </a:p>
          <a:p>
            <a:endParaRPr lang="en-US">
              <a:solidFill>
                <a:srgbClr val="00B050"/>
              </a:solidFill>
              <a:latin typeface="Calibri"/>
              <a:ea typeface="Verdana"/>
              <a:cs typeface="Segoe UI"/>
            </a:endParaRPr>
          </a:p>
          <a:p>
            <a:endParaRPr lang="en-US" sz="1600">
              <a:solidFill>
                <a:srgbClr val="000000"/>
              </a:solidFill>
              <a:latin typeface="Calibri" panose="020F0502020204030204"/>
              <a:ea typeface="+mn-lt"/>
              <a:cs typeface="+mn-lt"/>
            </a:endParaRPr>
          </a:p>
          <a:p>
            <a:r>
              <a:rPr lang="en-GB" u="sng">
                <a:solidFill>
                  <a:srgbClr val="00B050"/>
                </a:solidFill>
                <a:latin typeface="Verdana"/>
                <a:ea typeface="+mn-lt"/>
                <a:cs typeface="+mn-lt"/>
              </a:rPr>
              <a:t>6. The AG-Ocean Engagement Plan (INFCOM-3/Doc. 8.5(1)) identified a need for engagement with bodies or stakeholders outside of INFCOM, both within the WMO (e.g., SERCOM) and outside of the WMO (bodies of the Intergovernmental Oceanographic Commission of UNESCO, co-sponsored programmes, and other ocean stakeholders). To ensure appropriate co-ownership and follow up of the AG-Ocean Engagement Plan, the President of INFCOM proposes a consultation in the intersessional period with other WMO bodies (including SERCOM) and through the Joint WMO-IOC Collaborative Board to evolve or change the governance of AG-Ocean. In the interim, the Terms of Reference of AG-Ocean would remain unchanged from those adopted at INFCOM-2.</a:t>
            </a:r>
            <a:r>
              <a:rPr lang="en-GB" i="1" u="sng">
                <a:solidFill>
                  <a:srgbClr val="00B050"/>
                </a:solidFill>
                <a:latin typeface="Verdana"/>
                <a:ea typeface="+mn-lt"/>
                <a:cs typeface="+mn-lt"/>
              </a:rPr>
              <a:t>[USA, Secretariat]</a:t>
            </a:r>
            <a:endParaRPr lang="en-US">
              <a:solidFill>
                <a:srgbClr val="00B050"/>
              </a:solidFill>
              <a:latin typeface="Verdana"/>
              <a:ea typeface="Verdana"/>
              <a:cs typeface="Calibri"/>
            </a:endParaRPr>
          </a:p>
          <a:p>
            <a:endParaRPr lang="en-US" sz="1600">
              <a:solidFill>
                <a:srgbClr val="000000"/>
              </a:solidFill>
              <a:cs typeface="Calibri"/>
            </a:endParaRPr>
          </a:p>
          <a:p>
            <a:pPr algn="l"/>
            <a:endParaRPr lang="en-US" sz="1600" b="1">
              <a:solidFill>
                <a:srgbClr val="000000"/>
              </a:solidFill>
              <a:cs typeface="Calibri"/>
            </a:endParaRPr>
          </a:p>
        </p:txBody>
      </p:sp>
    </p:spTree>
    <p:extLst>
      <p:ext uri="{BB962C8B-B14F-4D97-AF65-F5344CB8AC3E}">
        <p14:creationId xmlns:p14="http://schemas.microsoft.com/office/powerpoint/2010/main" val="1705320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377415" y="224142"/>
            <a:ext cx="8772194" cy="43601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nSpc>
                <a:spcPts val="3360"/>
              </a:lnSpc>
              <a:defRPr sz="1800"/>
            </a:pPr>
            <a:r>
              <a:rPr lang="en-US" sz="3600" b="1" kern="1000">
                <a:solidFill>
                  <a:srgbClr val="005BAA"/>
                </a:solidFill>
                <a:latin typeface="Arial"/>
                <a:ea typeface="Verdana"/>
                <a:cs typeface="Arial"/>
              </a:rPr>
              <a:t>Agenda 6.2 </a:t>
            </a:r>
            <a:r>
              <a:rPr lang="en-US" sz="2400" b="1" kern="1000">
                <a:solidFill>
                  <a:srgbClr val="005BAA"/>
                </a:solidFill>
                <a:latin typeface="Arial"/>
                <a:ea typeface="Verdana"/>
                <a:cs typeface="Arial"/>
              </a:rPr>
              <a:t>(related information)</a:t>
            </a:r>
          </a:p>
        </p:txBody>
      </p:sp>
      <p:sp>
        <p:nvSpPr>
          <p:cNvPr id="3" name="TextBox 2">
            <a:extLst>
              <a:ext uri="{FF2B5EF4-FFF2-40B4-BE49-F238E27FC236}">
                <a16:creationId xmlns:a16="http://schemas.microsoft.com/office/drawing/2014/main" id="{F9B525E6-85B7-4458-BB04-3093D4A476FE}"/>
              </a:ext>
            </a:extLst>
          </p:cNvPr>
          <p:cNvSpPr txBox="1"/>
          <p:nvPr/>
        </p:nvSpPr>
        <p:spPr>
          <a:xfrm>
            <a:off x="360096" y="662402"/>
            <a:ext cx="11470641" cy="3416320"/>
          </a:xfrm>
          <a:prstGeom prst="rect">
            <a:avLst/>
          </a:prstGeom>
          <a:noFill/>
        </p:spPr>
        <p:txBody>
          <a:bodyPr wrap="square" lIns="91440" tIns="45720" rIns="91440" bIns="45720" anchor="t">
            <a:spAutoFit/>
          </a:bodyPr>
          <a:lstStyle/>
          <a:p>
            <a:endParaRPr lang="en-US" sz="1600" b="1">
              <a:solidFill>
                <a:srgbClr val="000000"/>
              </a:solidFill>
              <a:latin typeface="Verdana"/>
              <a:ea typeface="Verdana"/>
              <a:cs typeface="Times New Roman"/>
            </a:endParaRPr>
          </a:p>
          <a:p>
            <a:pPr algn="ctr"/>
            <a:r>
              <a:rPr lang="en-US" sz="1600" b="1" dirty="0">
                <a:solidFill>
                  <a:srgbClr val="000000"/>
                </a:solidFill>
                <a:latin typeface="Verdana"/>
                <a:ea typeface="Verdana"/>
                <a:cs typeface="Times New Roman"/>
              </a:rPr>
              <a:t>Draft Resolution 6.2/1 (INFCOM-3)</a:t>
            </a:r>
            <a:endParaRPr lang="en-US" sz="1600" b="1" dirty="0">
              <a:latin typeface="Verdana"/>
              <a:ea typeface="Verdana"/>
            </a:endParaRPr>
          </a:p>
          <a:p>
            <a:endParaRPr lang="en-US" sz="1600" b="1">
              <a:solidFill>
                <a:srgbClr val="000000"/>
              </a:solidFill>
              <a:latin typeface="Verdana"/>
              <a:ea typeface="Verdana"/>
              <a:cs typeface="Times New Roman"/>
            </a:endParaRPr>
          </a:p>
          <a:p>
            <a:r>
              <a:rPr lang="en-US" sz="1600" b="1" dirty="0">
                <a:solidFill>
                  <a:srgbClr val="000000"/>
                </a:solidFill>
                <a:latin typeface="Verdana"/>
                <a:ea typeface="Verdana"/>
                <a:cs typeface="Times New Roman"/>
              </a:rPr>
              <a:t>Establishment of standing committees, study groups and advisory groups of the Commission for Observation, Infrastructure and Information Systems (Infrastructure Commission)</a:t>
            </a:r>
            <a:endParaRPr lang="en-US" sz="1600" b="1" dirty="0">
              <a:latin typeface="Verdana"/>
              <a:ea typeface="Verdana"/>
            </a:endParaRPr>
          </a:p>
          <a:p>
            <a:endParaRPr lang="en-US" sz="1600" u="sng">
              <a:solidFill>
                <a:srgbClr val="FF0000"/>
              </a:solidFill>
              <a:cs typeface="Calibri"/>
            </a:endParaRPr>
          </a:p>
          <a:p>
            <a:r>
              <a:rPr lang="en-US" i="1" u="sng" dirty="0">
                <a:latin typeface="Verdana"/>
                <a:ea typeface="Verdana"/>
                <a:cs typeface="Calibri"/>
              </a:rPr>
              <a:t>Page 8:</a:t>
            </a:r>
          </a:p>
          <a:p>
            <a:endParaRPr lang="en-US" i="1" u="sng">
              <a:solidFill>
                <a:srgbClr val="000000"/>
              </a:solidFill>
              <a:latin typeface="Verdana"/>
              <a:ea typeface="Verdana"/>
              <a:cs typeface="Calibri"/>
            </a:endParaRPr>
          </a:p>
          <a:p>
            <a:r>
              <a:rPr lang="en-US" b="1" dirty="0">
                <a:solidFill>
                  <a:srgbClr val="00B050"/>
                </a:solidFill>
                <a:latin typeface="Verdana"/>
                <a:ea typeface="+mn-lt"/>
                <a:cs typeface="Segoe UI"/>
              </a:rPr>
              <a:t>Authorizes</a:t>
            </a:r>
            <a:r>
              <a:rPr lang="en-US" dirty="0">
                <a:solidFill>
                  <a:srgbClr val="00B050"/>
                </a:solidFill>
                <a:latin typeface="Verdana"/>
                <a:ea typeface="+mn-lt"/>
                <a:cs typeface="Segoe UI"/>
              </a:rPr>
              <a:t> the president to adjust the governance of AG-Ocean in consultation with SERCOM, the Research Board, JCB and other relevant bodies as appropriate </a:t>
            </a:r>
            <a:r>
              <a:rPr lang="en-US" i="1" dirty="0">
                <a:solidFill>
                  <a:srgbClr val="00B050"/>
                </a:solidFill>
                <a:latin typeface="Verdana"/>
                <a:ea typeface="+mn-lt"/>
                <a:cs typeface="Segoe UI"/>
              </a:rPr>
              <a:t>[USA, Secretariat, P/SERCOM]</a:t>
            </a:r>
            <a:endParaRPr lang="en-US" i="1" dirty="0">
              <a:solidFill>
                <a:srgbClr val="00B050"/>
              </a:solidFill>
              <a:latin typeface="Verdana"/>
              <a:ea typeface="Verdana"/>
            </a:endParaRPr>
          </a:p>
          <a:p>
            <a:endParaRPr lang="en-US" sz="1600">
              <a:solidFill>
                <a:srgbClr val="000000"/>
              </a:solidFill>
              <a:latin typeface="Calibri" panose="020F0502020204030204"/>
              <a:ea typeface="+mn-lt"/>
              <a:cs typeface="+mn-lt"/>
            </a:endParaRPr>
          </a:p>
          <a:p>
            <a:endParaRPr lang="en-US" sz="1600">
              <a:solidFill>
                <a:srgbClr val="000000"/>
              </a:solidFill>
              <a:cs typeface="Calibri"/>
            </a:endParaRPr>
          </a:p>
          <a:p>
            <a:pPr algn="l"/>
            <a:endParaRPr lang="en-US" sz="1600" b="1">
              <a:solidFill>
                <a:srgbClr val="000000"/>
              </a:solidFill>
              <a:cs typeface="Calibri"/>
            </a:endParaRPr>
          </a:p>
        </p:txBody>
      </p:sp>
    </p:spTree>
    <p:extLst>
      <p:ext uri="{BB962C8B-B14F-4D97-AF65-F5344CB8AC3E}">
        <p14:creationId xmlns:p14="http://schemas.microsoft.com/office/powerpoint/2010/main" val="282134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1279414" y="1180947"/>
            <a:ext cx="8389021"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lang="en-CH"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AG-OCEAN </a:t>
            </a:r>
            <a:r>
              <a:rPr lang="en-CH" sz="4400"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clarity on mission</a:t>
            </a:r>
            <a:endParaRPr kumimoji="0" lang="en-US" sz="4400" i="0" u="none" strike="noStrike" kern="1000" cap="none" spc="0" normalizeH="0" baseline="0" noProof="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5" name="CuadroTexto 3">
            <a:extLst>
              <a:ext uri="{FF2B5EF4-FFF2-40B4-BE49-F238E27FC236}">
                <a16:creationId xmlns:a16="http://schemas.microsoft.com/office/drawing/2014/main" id="{3124F6EF-FB18-CDF2-3BC1-04834AC29EB9}"/>
              </a:ext>
            </a:extLst>
          </p:cNvPr>
          <p:cNvSpPr txBox="1"/>
          <p:nvPr/>
        </p:nvSpPr>
        <p:spPr>
          <a:xfrm>
            <a:off x="4105741" y="2262924"/>
            <a:ext cx="8336045" cy="326172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4</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6</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hr-HR" sz="2000" b="1" i="0" u="none" strike="noStrike" kern="1200" cap="none" spc="0" normalizeH="0" baseline="0" noProof="0">
              <a:ln>
                <a:noFill/>
              </a:ln>
              <a:solidFill>
                <a:srgbClr val="005BAA"/>
              </a:solidFill>
              <a:effectLst/>
              <a:uLnTx/>
              <a:uFillTx/>
              <a:latin typeface="Verdana" panose="020B0604030504040204" pitchFamily="34" charset="0"/>
              <a:ea typeface="Verdana" panose="020B0604030504040204" pitchFamily="34" charset="0"/>
              <a:cs typeface="+mn-cs"/>
            </a:endParaRPr>
          </a:p>
        </p:txBody>
      </p:sp>
      <p:sp>
        <p:nvSpPr>
          <p:cNvPr id="6" name="TextBox 5">
            <a:extLst>
              <a:ext uri="{FF2B5EF4-FFF2-40B4-BE49-F238E27FC236}">
                <a16:creationId xmlns:a16="http://schemas.microsoft.com/office/drawing/2014/main" id="{24733879-BC1E-D246-B454-7386C1CEAF55}"/>
              </a:ext>
            </a:extLst>
          </p:cNvPr>
          <p:cNvSpPr txBox="1"/>
          <p:nvPr/>
        </p:nvSpPr>
        <p:spPr>
          <a:xfrm>
            <a:off x="1087567" y="2046776"/>
            <a:ext cx="10849071" cy="1569660"/>
          </a:xfrm>
          <a:prstGeom prst="rect">
            <a:avLst/>
          </a:prstGeom>
          <a:noFill/>
        </p:spPr>
        <p:txBody>
          <a:bodyPr wrap="square" lIns="91440" tIns="45720" rIns="91440" bIns="45720" rtlCol="0" anchor="t">
            <a:spAutoFit/>
          </a:bodyPr>
          <a:lstStyle/>
          <a:p>
            <a:pPr marL="257175" indent="-257175" defTabSz="685800">
              <a:buFont typeface="Arial" panose="020B0604020202020204" pitchFamily="34" charset="0"/>
              <a:buChar char="•"/>
            </a:pPr>
            <a:r>
              <a:rPr lang="en-AU" sz="2400">
                <a:solidFill>
                  <a:prstClr val="black"/>
                </a:solidFill>
                <a:latin typeface="Calibri" panose="020F0502020204030204"/>
              </a:rPr>
              <a:t>Our </a:t>
            </a:r>
            <a:r>
              <a:rPr lang="en-AU" sz="2400" b="1">
                <a:solidFill>
                  <a:prstClr val="black"/>
                </a:solidFill>
                <a:latin typeface="Calibri" panose="020F0502020204030204"/>
              </a:rPr>
              <a:t>role </a:t>
            </a:r>
            <a:r>
              <a:rPr lang="en-AU" sz="2400">
                <a:solidFill>
                  <a:prstClr val="black"/>
                </a:solidFill>
                <a:latin typeface="Calibri" panose="020F0502020204030204"/>
              </a:rPr>
              <a:t>is advisory </a:t>
            </a:r>
            <a:endParaRPr lang="en-AU" sz="2400">
              <a:solidFill>
                <a:prstClr val="black"/>
              </a:solidFill>
              <a:latin typeface="Calibri" panose="020F0502020204030204"/>
              <a:ea typeface="Calibri"/>
              <a:cs typeface="Calibri"/>
            </a:endParaRPr>
          </a:p>
          <a:p>
            <a:pPr marL="600075" lvl="1" indent="-257175" defTabSz="685800">
              <a:buFont typeface="Arial" panose="020B0604020202020204" pitchFamily="34" charset="0"/>
              <a:buChar char="•"/>
            </a:pPr>
            <a:r>
              <a:rPr lang="en-AU" sz="2400">
                <a:solidFill>
                  <a:prstClr val="black"/>
                </a:solidFill>
                <a:latin typeface="Calibri" panose="020F0502020204030204"/>
              </a:rPr>
              <a:t>We advocate, advise and champion and we do NOT implement</a:t>
            </a:r>
            <a:endParaRPr lang="en-AU" sz="2400">
              <a:solidFill>
                <a:prstClr val="black"/>
              </a:solidFill>
              <a:latin typeface="Calibri" panose="020F0502020204030204"/>
              <a:ea typeface="Calibri"/>
              <a:cs typeface="Calibri"/>
            </a:endParaRPr>
          </a:p>
          <a:p>
            <a:pPr marL="600075" lvl="1" indent="-257175" defTabSz="685800">
              <a:buFont typeface="Arial" panose="020B0604020202020204" pitchFamily="34" charset="0"/>
              <a:buChar char="•"/>
            </a:pPr>
            <a:r>
              <a:rPr lang="en-AU" sz="2400">
                <a:solidFill>
                  <a:prstClr val="black"/>
                </a:solidFill>
                <a:latin typeface="Calibri" panose="020F0502020204030204"/>
              </a:rPr>
              <a:t>We can't address everything stakeholders want us to do </a:t>
            </a:r>
            <a:endParaRPr lang="en-AU" sz="2400">
              <a:solidFill>
                <a:prstClr val="black"/>
              </a:solidFill>
              <a:latin typeface="Calibri" panose="020F0502020204030204"/>
              <a:ea typeface="Calibri"/>
              <a:cs typeface="Calibri"/>
            </a:endParaRPr>
          </a:p>
          <a:p>
            <a:pPr marL="600075" lvl="1" indent="-257175" defTabSz="685800">
              <a:buFont typeface="Arial" panose="020B0604020202020204" pitchFamily="34" charset="0"/>
              <a:buChar char="•"/>
            </a:pPr>
            <a:endParaRPr lang="en-AU" sz="2400">
              <a:solidFill>
                <a:prstClr val="black"/>
              </a:solidFill>
              <a:latin typeface="Calibri" panose="020F0502020204030204"/>
              <a:ea typeface="Calibri"/>
              <a:cs typeface="Calibri"/>
            </a:endParaRPr>
          </a:p>
        </p:txBody>
      </p:sp>
    </p:spTree>
    <p:extLst>
      <p:ext uri="{BB962C8B-B14F-4D97-AF65-F5344CB8AC3E}">
        <p14:creationId xmlns:p14="http://schemas.microsoft.com/office/powerpoint/2010/main" val="1815297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1279414" y="1180947"/>
            <a:ext cx="8389021"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lang="en-CH"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AG-OCEAN </a:t>
            </a:r>
            <a:r>
              <a:rPr lang="en-CH" sz="4400"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clarity on mission</a:t>
            </a:r>
            <a:endParaRPr kumimoji="0" lang="en-US" sz="4400" i="0" u="none" strike="noStrike" kern="1000" cap="none" spc="0" normalizeH="0" baseline="0" noProof="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5" name="CuadroTexto 3">
            <a:extLst>
              <a:ext uri="{FF2B5EF4-FFF2-40B4-BE49-F238E27FC236}">
                <a16:creationId xmlns:a16="http://schemas.microsoft.com/office/drawing/2014/main" id="{3124F6EF-FB18-CDF2-3BC1-04834AC29EB9}"/>
              </a:ext>
            </a:extLst>
          </p:cNvPr>
          <p:cNvSpPr txBox="1"/>
          <p:nvPr/>
        </p:nvSpPr>
        <p:spPr>
          <a:xfrm>
            <a:off x="4105741" y="2262924"/>
            <a:ext cx="8336045" cy="326172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4</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6</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hr-HR" sz="2000" b="1" i="0" u="none" strike="noStrike" kern="1200" cap="none" spc="0" normalizeH="0" baseline="0" noProof="0">
              <a:ln>
                <a:noFill/>
              </a:ln>
              <a:solidFill>
                <a:srgbClr val="005BAA"/>
              </a:solidFill>
              <a:effectLst/>
              <a:uLnTx/>
              <a:uFillTx/>
              <a:latin typeface="Verdana" panose="020B0604030504040204" pitchFamily="34" charset="0"/>
              <a:ea typeface="Verdana" panose="020B0604030504040204" pitchFamily="34" charset="0"/>
              <a:cs typeface="+mn-cs"/>
            </a:endParaRPr>
          </a:p>
        </p:txBody>
      </p:sp>
      <p:sp>
        <p:nvSpPr>
          <p:cNvPr id="6" name="TextBox 5">
            <a:extLst>
              <a:ext uri="{FF2B5EF4-FFF2-40B4-BE49-F238E27FC236}">
                <a16:creationId xmlns:a16="http://schemas.microsoft.com/office/drawing/2014/main" id="{24733879-BC1E-D246-B454-7386C1CEAF55}"/>
              </a:ext>
            </a:extLst>
          </p:cNvPr>
          <p:cNvSpPr txBox="1"/>
          <p:nvPr/>
        </p:nvSpPr>
        <p:spPr>
          <a:xfrm>
            <a:off x="1087567" y="2046776"/>
            <a:ext cx="10849071" cy="3416320"/>
          </a:xfrm>
          <a:prstGeom prst="rect">
            <a:avLst/>
          </a:prstGeom>
          <a:noFill/>
        </p:spPr>
        <p:txBody>
          <a:bodyPr wrap="square" lIns="91440" tIns="45720" rIns="91440" bIns="45720" rtlCol="0" anchor="t">
            <a:spAutoFit/>
          </a:bodyPr>
          <a:lstStyle/>
          <a:p>
            <a:pPr marL="257175" indent="-257175" defTabSz="685800">
              <a:buFont typeface="Arial" panose="020B0604020202020204" pitchFamily="34" charset="0"/>
              <a:buChar char="•"/>
            </a:pPr>
            <a:r>
              <a:rPr lang="en-AU" sz="2400">
                <a:solidFill>
                  <a:prstClr val="black"/>
                </a:solidFill>
                <a:latin typeface="Calibri" panose="020F0502020204030204"/>
              </a:rPr>
              <a:t>Our </a:t>
            </a:r>
            <a:r>
              <a:rPr lang="en-AU" sz="2400" b="1">
                <a:solidFill>
                  <a:prstClr val="black"/>
                </a:solidFill>
                <a:latin typeface="Calibri" panose="020F0502020204030204"/>
              </a:rPr>
              <a:t>role </a:t>
            </a:r>
            <a:r>
              <a:rPr lang="en-AU" sz="2400">
                <a:solidFill>
                  <a:prstClr val="black"/>
                </a:solidFill>
                <a:latin typeface="Calibri" panose="020F0502020204030204"/>
              </a:rPr>
              <a:t>is advisory </a:t>
            </a:r>
            <a:endParaRPr lang="en-AU" sz="2400">
              <a:solidFill>
                <a:prstClr val="black"/>
              </a:solidFill>
              <a:latin typeface="Calibri" panose="020F0502020204030204"/>
              <a:ea typeface="Calibri"/>
              <a:cs typeface="Calibri"/>
            </a:endParaRPr>
          </a:p>
          <a:p>
            <a:pPr marL="600075" lvl="1" indent="-257175" defTabSz="685800">
              <a:buFont typeface="Arial" panose="020B0604020202020204" pitchFamily="34" charset="0"/>
              <a:buChar char="•"/>
            </a:pPr>
            <a:r>
              <a:rPr lang="en-AU" sz="2400">
                <a:solidFill>
                  <a:prstClr val="black"/>
                </a:solidFill>
                <a:latin typeface="Calibri" panose="020F0502020204030204"/>
              </a:rPr>
              <a:t>We advocate, advise and champion and we do NOT implement</a:t>
            </a:r>
            <a:endParaRPr lang="en-AU" sz="2400">
              <a:solidFill>
                <a:prstClr val="black"/>
              </a:solidFill>
              <a:latin typeface="Calibri" panose="020F0502020204030204"/>
              <a:ea typeface="Calibri"/>
              <a:cs typeface="Calibri"/>
            </a:endParaRPr>
          </a:p>
          <a:p>
            <a:pPr marL="600075" lvl="1" indent="-257175" defTabSz="685800">
              <a:buFont typeface="Arial" panose="020B0604020202020204" pitchFamily="34" charset="0"/>
              <a:buChar char="•"/>
            </a:pPr>
            <a:r>
              <a:rPr lang="en-AU" sz="2400">
                <a:solidFill>
                  <a:prstClr val="black"/>
                </a:solidFill>
                <a:latin typeface="Calibri" panose="020F0502020204030204"/>
              </a:rPr>
              <a:t>We can't address everything stakeholders want us to do </a:t>
            </a:r>
            <a:endParaRPr lang="en-AU" sz="2400">
              <a:solidFill>
                <a:prstClr val="black"/>
              </a:solidFill>
              <a:latin typeface="Calibri" panose="020F0502020204030204"/>
              <a:ea typeface="Calibri"/>
              <a:cs typeface="Calibri"/>
            </a:endParaRPr>
          </a:p>
          <a:p>
            <a:pPr marL="600075" lvl="1" indent="-257175" defTabSz="685800">
              <a:buFont typeface="Arial" panose="020B0604020202020204" pitchFamily="34" charset="0"/>
              <a:buChar char="•"/>
            </a:pPr>
            <a:endParaRPr lang="en-AU" sz="2400">
              <a:solidFill>
                <a:prstClr val="black"/>
              </a:solidFill>
              <a:latin typeface="Calibri" panose="020F0502020204030204"/>
              <a:ea typeface="Calibri"/>
              <a:cs typeface="Calibri"/>
            </a:endParaRPr>
          </a:p>
          <a:p>
            <a:pPr marL="257175" indent="-257175" defTabSz="685800">
              <a:buFont typeface="Arial" panose="020B0604020202020204" pitchFamily="34" charset="0"/>
              <a:buChar char="•"/>
            </a:pPr>
            <a:r>
              <a:rPr lang="en-AU" sz="2400">
                <a:solidFill>
                  <a:prstClr val="black"/>
                </a:solidFill>
                <a:latin typeface="Calibri" panose="020F0502020204030204"/>
              </a:rPr>
              <a:t>We </a:t>
            </a:r>
            <a:r>
              <a:rPr lang="en-AU" sz="2400" b="1">
                <a:solidFill>
                  <a:prstClr val="black"/>
                </a:solidFill>
                <a:latin typeface="Calibri" panose="020F0502020204030204"/>
              </a:rPr>
              <a:t>focus </a:t>
            </a:r>
            <a:r>
              <a:rPr lang="en-AU" sz="2400">
                <a:solidFill>
                  <a:prstClr val="black"/>
                </a:solidFill>
                <a:latin typeface="Calibri" panose="020F0502020204030204"/>
              </a:rPr>
              <a:t>on key </a:t>
            </a:r>
            <a:r>
              <a:rPr lang="en-AU" sz="2400" b="1">
                <a:solidFill>
                  <a:prstClr val="black"/>
                </a:solidFill>
                <a:latin typeface="Calibri" panose="020F0502020204030204"/>
              </a:rPr>
              <a:t>priority</a:t>
            </a:r>
            <a:r>
              <a:rPr lang="en-AU" sz="2400">
                <a:solidFill>
                  <a:prstClr val="black"/>
                </a:solidFill>
                <a:latin typeface="Calibri" panose="020F0502020204030204"/>
              </a:rPr>
              <a:t> areas where we can make a difference</a:t>
            </a:r>
            <a:endParaRPr lang="en-AU" sz="2400">
              <a:solidFill>
                <a:prstClr val="black"/>
              </a:solidFill>
              <a:latin typeface="Calibri" panose="020F0502020204030204"/>
              <a:ea typeface="Calibri"/>
              <a:cs typeface="Calibri"/>
            </a:endParaRPr>
          </a:p>
          <a:p>
            <a:pPr marL="600075" lvl="1" indent="-257175" defTabSz="685800">
              <a:buFont typeface="Arial" panose="020B0604020202020204" pitchFamily="34" charset="0"/>
              <a:buChar char="•"/>
            </a:pPr>
            <a:r>
              <a:rPr lang="en-AU" sz="2400">
                <a:solidFill>
                  <a:prstClr val="black"/>
                </a:solidFill>
                <a:latin typeface="Calibri" panose="020F0502020204030204"/>
              </a:rPr>
              <a:t>Where connections are strong, we acknowledge</a:t>
            </a:r>
            <a:endParaRPr lang="en-AU" sz="2400">
              <a:solidFill>
                <a:prstClr val="black"/>
              </a:solidFill>
              <a:latin typeface="Calibri" panose="020F0502020204030204"/>
              <a:ea typeface="Calibri"/>
              <a:cs typeface="Calibri"/>
            </a:endParaRPr>
          </a:p>
          <a:p>
            <a:pPr marL="600075" lvl="1" indent="-257175" defTabSz="685800">
              <a:buFont typeface="Arial" panose="020B0604020202020204" pitchFamily="34" charset="0"/>
              <a:buChar char="•"/>
            </a:pPr>
            <a:r>
              <a:rPr lang="en-AU" sz="2400">
                <a:solidFill>
                  <a:prstClr val="black"/>
                </a:solidFill>
                <a:latin typeface="Calibri" panose="020F0502020204030204"/>
              </a:rPr>
              <a:t>Where connections are weak or missing, we pay attention</a:t>
            </a:r>
            <a:endParaRPr lang="en-AU" sz="2400">
              <a:solidFill>
                <a:prstClr val="black"/>
              </a:solidFill>
              <a:latin typeface="Calibri" panose="020F0502020204030204"/>
              <a:ea typeface="Calibri"/>
              <a:cs typeface="Calibri"/>
            </a:endParaRPr>
          </a:p>
          <a:p>
            <a:pPr marL="257175" indent="-257175" defTabSz="685800">
              <a:buFont typeface="Arial" panose="020B0604020202020204" pitchFamily="34" charset="0"/>
              <a:buChar char="•"/>
            </a:pPr>
            <a:endParaRPr lang="en-AU" sz="2400">
              <a:solidFill>
                <a:prstClr val="black"/>
              </a:solidFill>
              <a:latin typeface="Calibri" panose="020F0502020204030204"/>
              <a:ea typeface="Calibri"/>
              <a:cs typeface="Calibri"/>
            </a:endParaRPr>
          </a:p>
          <a:p>
            <a:pPr marL="257175" indent="-257175" defTabSz="685800">
              <a:buFont typeface="Arial" panose="020B0604020202020204" pitchFamily="34" charset="0"/>
              <a:buChar char="•"/>
            </a:pPr>
            <a:endParaRPr lang="en-AU" sz="2400">
              <a:solidFill>
                <a:prstClr val="black"/>
              </a:solidFill>
              <a:latin typeface="Calibri" panose="020F0502020204030204"/>
              <a:ea typeface="Calibri"/>
              <a:cs typeface="Calibri"/>
            </a:endParaRPr>
          </a:p>
        </p:txBody>
      </p:sp>
    </p:spTree>
    <p:extLst>
      <p:ext uri="{BB962C8B-B14F-4D97-AF65-F5344CB8AC3E}">
        <p14:creationId xmlns:p14="http://schemas.microsoft.com/office/powerpoint/2010/main" val="182390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1279414" y="1180947"/>
            <a:ext cx="8389021"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lang="en-CH"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AG-OCEAN </a:t>
            </a:r>
            <a:r>
              <a:rPr lang="en-CH" sz="4400"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clarity on mission</a:t>
            </a:r>
            <a:endParaRPr kumimoji="0" lang="en-US" sz="4400" i="0" u="none" strike="noStrike" kern="1000" cap="none" spc="0" normalizeH="0" baseline="0" noProof="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5" name="CuadroTexto 3">
            <a:extLst>
              <a:ext uri="{FF2B5EF4-FFF2-40B4-BE49-F238E27FC236}">
                <a16:creationId xmlns:a16="http://schemas.microsoft.com/office/drawing/2014/main" id="{3124F6EF-FB18-CDF2-3BC1-04834AC29EB9}"/>
              </a:ext>
            </a:extLst>
          </p:cNvPr>
          <p:cNvSpPr txBox="1"/>
          <p:nvPr/>
        </p:nvSpPr>
        <p:spPr>
          <a:xfrm>
            <a:off x="4105741" y="2262924"/>
            <a:ext cx="8336045" cy="326172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4</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6</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hr-HR" sz="2000" b="1" i="0" u="none" strike="noStrike" kern="1200" cap="none" spc="0" normalizeH="0" baseline="0" noProof="0">
              <a:ln>
                <a:noFill/>
              </a:ln>
              <a:solidFill>
                <a:srgbClr val="005BAA"/>
              </a:solidFill>
              <a:effectLst/>
              <a:uLnTx/>
              <a:uFillTx/>
              <a:latin typeface="Verdana" panose="020B0604030504040204" pitchFamily="34" charset="0"/>
              <a:ea typeface="Verdana" panose="020B0604030504040204" pitchFamily="34" charset="0"/>
              <a:cs typeface="+mn-cs"/>
            </a:endParaRPr>
          </a:p>
        </p:txBody>
      </p:sp>
      <p:sp>
        <p:nvSpPr>
          <p:cNvPr id="6" name="TextBox 5">
            <a:extLst>
              <a:ext uri="{FF2B5EF4-FFF2-40B4-BE49-F238E27FC236}">
                <a16:creationId xmlns:a16="http://schemas.microsoft.com/office/drawing/2014/main" id="{24733879-BC1E-D246-B454-7386C1CEAF55}"/>
              </a:ext>
            </a:extLst>
          </p:cNvPr>
          <p:cNvSpPr txBox="1"/>
          <p:nvPr/>
        </p:nvSpPr>
        <p:spPr>
          <a:xfrm>
            <a:off x="1087567" y="2046776"/>
            <a:ext cx="10849071" cy="4154984"/>
          </a:xfrm>
          <a:prstGeom prst="rect">
            <a:avLst/>
          </a:prstGeom>
          <a:noFill/>
        </p:spPr>
        <p:txBody>
          <a:bodyPr wrap="square" lIns="91440" tIns="45720" rIns="91440" bIns="45720" rtlCol="0" anchor="t">
            <a:spAutoFit/>
          </a:bodyPr>
          <a:lstStyle/>
          <a:p>
            <a:pPr marL="257175" indent="-257175" defTabSz="685800">
              <a:buFont typeface="Arial" panose="020B0604020202020204" pitchFamily="34" charset="0"/>
              <a:buChar char="•"/>
            </a:pPr>
            <a:r>
              <a:rPr lang="en-AU" sz="2400">
                <a:solidFill>
                  <a:prstClr val="black"/>
                </a:solidFill>
                <a:latin typeface="Calibri" panose="020F0502020204030204"/>
              </a:rPr>
              <a:t>Our </a:t>
            </a:r>
            <a:r>
              <a:rPr lang="en-AU" sz="2400" b="1">
                <a:solidFill>
                  <a:prstClr val="black"/>
                </a:solidFill>
                <a:latin typeface="Calibri" panose="020F0502020204030204"/>
              </a:rPr>
              <a:t>role </a:t>
            </a:r>
            <a:r>
              <a:rPr lang="en-AU" sz="2400">
                <a:solidFill>
                  <a:prstClr val="black"/>
                </a:solidFill>
                <a:latin typeface="Calibri" panose="020F0502020204030204"/>
              </a:rPr>
              <a:t>is advisory </a:t>
            </a:r>
            <a:endParaRPr lang="en-AU" sz="2400">
              <a:solidFill>
                <a:prstClr val="black"/>
              </a:solidFill>
              <a:latin typeface="Calibri" panose="020F0502020204030204"/>
              <a:ea typeface="Calibri"/>
              <a:cs typeface="Calibri"/>
            </a:endParaRPr>
          </a:p>
          <a:p>
            <a:pPr marL="600075" lvl="1" indent="-257175" defTabSz="685800">
              <a:buFont typeface="Arial" panose="020B0604020202020204" pitchFamily="34" charset="0"/>
              <a:buChar char="•"/>
            </a:pPr>
            <a:r>
              <a:rPr lang="en-AU" sz="2400">
                <a:solidFill>
                  <a:prstClr val="black"/>
                </a:solidFill>
                <a:latin typeface="Calibri" panose="020F0502020204030204"/>
              </a:rPr>
              <a:t>We advocate, advise and champion and we do NOT implement</a:t>
            </a:r>
            <a:endParaRPr lang="en-AU" sz="2400">
              <a:solidFill>
                <a:prstClr val="black"/>
              </a:solidFill>
              <a:latin typeface="Calibri" panose="020F0502020204030204"/>
              <a:ea typeface="Calibri"/>
              <a:cs typeface="Calibri"/>
            </a:endParaRPr>
          </a:p>
          <a:p>
            <a:pPr marL="600075" lvl="1" indent="-257175" defTabSz="685800">
              <a:buFont typeface="Arial" panose="020B0604020202020204" pitchFamily="34" charset="0"/>
              <a:buChar char="•"/>
            </a:pPr>
            <a:r>
              <a:rPr lang="en-AU" sz="2400">
                <a:solidFill>
                  <a:prstClr val="black"/>
                </a:solidFill>
                <a:latin typeface="Calibri" panose="020F0502020204030204"/>
              </a:rPr>
              <a:t>We can't address everything stakeholders want us to do </a:t>
            </a:r>
            <a:endParaRPr lang="en-AU" sz="2400">
              <a:solidFill>
                <a:prstClr val="black"/>
              </a:solidFill>
              <a:latin typeface="Calibri" panose="020F0502020204030204"/>
              <a:ea typeface="Calibri"/>
              <a:cs typeface="Calibri"/>
            </a:endParaRPr>
          </a:p>
          <a:p>
            <a:pPr marL="600075" lvl="1" indent="-257175" defTabSz="685800">
              <a:buFont typeface="Arial" panose="020B0604020202020204" pitchFamily="34" charset="0"/>
              <a:buChar char="•"/>
            </a:pPr>
            <a:endParaRPr lang="en-AU" sz="2400">
              <a:solidFill>
                <a:prstClr val="black"/>
              </a:solidFill>
              <a:latin typeface="Calibri" panose="020F0502020204030204"/>
              <a:ea typeface="Calibri"/>
              <a:cs typeface="Calibri"/>
            </a:endParaRPr>
          </a:p>
          <a:p>
            <a:pPr marL="257175" indent="-257175" defTabSz="685800">
              <a:buFont typeface="Arial" panose="020B0604020202020204" pitchFamily="34" charset="0"/>
              <a:buChar char="•"/>
            </a:pPr>
            <a:r>
              <a:rPr lang="en-AU" sz="2400">
                <a:solidFill>
                  <a:prstClr val="black"/>
                </a:solidFill>
                <a:latin typeface="Calibri" panose="020F0502020204030204"/>
              </a:rPr>
              <a:t>We </a:t>
            </a:r>
            <a:r>
              <a:rPr lang="en-AU" sz="2400" b="1">
                <a:solidFill>
                  <a:prstClr val="black"/>
                </a:solidFill>
                <a:latin typeface="Calibri" panose="020F0502020204030204"/>
              </a:rPr>
              <a:t>focus </a:t>
            </a:r>
            <a:r>
              <a:rPr lang="en-AU" sz="2400">
                <a:solidFill>
                  <a:prstClr val="black"/>
                </a:solidFill>
                <a:latin typeface="Calibri" panose="020F0502020204030204"/>
              </a:rPr>
              <a:t>on key </a:t>
            </a:r>
            <a:r>
              <a:rPr lang="en-AU" sz="2400" b="1">
                <a:solidFill>
                  <a:prstClr val="black"/>
                </a:solidFill>
                <a:latin typeface="Calibri" panose="020F0502020204030204"/>
              </a:rPr>
              <a:t>priority</a:t>
            </a:r>
            <a:r>
              <a:rPr lang="en-AU" sz="2400">
                <a:solidFill>
                  <a:prstClr val="black"/>
                </a:solidFill>
                <a:latin typeface="Calibri" panose="020F0502020204030204"/>
              </a:rPr>
              <a:t> areas where we can make a difference</a:t>
            </a:r>
            <a:endParaRPr lang="en-AU" sz="2400">
              <a:solidFill>
                <a:prstClr val="black"/>
              </a:solidFill>
              <a:latin typeface="Calibri" panose="020F0502020204030204"/>
              <a:ea typeface="Calibri"/>
              <a:cs typeface="Calibri"/>
            </a:endParaRPr>
          </a:p>
          <a:p>
            <a:pPr marL="600075" lvl="1" indent="-257175" defTabSz="685800">
              <a:buFont typeface="Arial" panose="020B0604020202020204" pitchFamily="34" charset="0"/>
              <a:buChar char="•"/>
            </a:pPr>
            <a:r>
              <a:rPr lang="en-AU" sz="2400">
                <a:solidFill>
                  <a:prstClr val="black"/>
                </a:solidFill>
                <a:latin typeface="Calibri" panose="020F0502020204030204"/>
              </a:rPr>
              <a:t>Where connections are strong, we acknowledge</a:t>
            </a:r>
            <a:endParaRPr lang="en-AU" sz="2400">
              <a:solidFill>
                <a:prstClr val="black"/>
              </a:solidFill>
              <a:latin typeface="Calibri" panose="020F0502020204030204"/>
              <a:ea typeface="Calibri"/>
              <a:cs typeface="Calibri"/>
            </a:endParaRPr>
          </a:p>
          <a:p>
            <a:pPr marL="600075" lvl="1" indent="-257175" defTabSz="685800">
              <a:buFont typeface="Arial" panose="020B0604020202020204" pitchFamily="34" charset="0"/>
              <a:buChar char="•"/>
            </a:pPr>
            <a:r>
              <a:rPr lang="en-AU" sz="2400">
                <a:solidFill>
                  <a:prstClr val="black"/>
                </a:solidFill>
                <a:latin typeface="Calibri" panose="020F0502020204030204"/>
              </a:rPr>
              <a:t>Where connections are weak or missing, we pay attention</a:t>
            </a:r>
            <a:endParaRPr lang="en-AU" sz="2400">
              <a:solidFill>
                <a:prstClr val="black"/>
              </a:solidFill>
              <a:latin typeface="Calibri" panose="020F0502020204030204"/>
              <a:ea typeface="Calibri"/>
              <a:cs typeface="Calibri"/>
            </a:endParaRPr>
          </a:p>
          <a:p>
            <a:pPr marL="257175" indent="-257175" defTabSz="685800">
              <a:buFont typeface="Arial" panose="020B0604020202020204" pitchFamily="34" charset="0"/>
              <a:buChar char="•"/>
            </a:pPr>
            <a:endParaRPr lang="en-AU" sz="2400">
              <a:solidFill>
                <a:prstClr val="black"/>
              </a:solidFill>
              <a:latin typeface="Calibri" panose="020F0502020204030204"/>
              <a:ea typeface="Calibri"/>
              <a:cs typeface="Calibri"/>
            </a:endParaRPr>
          </a:p>
          <a:p>
            <a:pPr marL="257175" indent="-257175" defTabSz="685800">
              <a:buFont typeface="Arial" panose="020B0604020202020204" pitchFamily="34" charset="0"/>
              <a:buChar char="•"/>
            </a:pPr>
            <a:r>
              <a:rPr lang="en-AU" sz="2400">
                <a:solidFill>
                  <a:prstClr val="black"/>
                </a:solidFill>
                <a:latin typeface="Calibri" panose="020F0502020204030204"/>
              </a:rPr>
              <a:t>We will work </a:t>
            </a:r>
            <a:r>
              <a:rPr lang="en-AU" sz="2400" b="1">
                <a:solidFill>
                  <a:prstClr val="black"/>
                </a:solidFill>
                <a:latin typeface="Calibri" panose="020F0502020204030204"/>
              </a:rPr>
              <a:t>closely </a:t>
            </a:r>
            <a:r>
              <a:rPr lang="en-AU" sz="2400">
                <a:solidFill>
                  <a:prstClr val="black"/>
                </a:solidFill>
                <a:latin typeface="Calibri" panose="020F0502020204030204"/>
              </a:rPr>
              <a:t>with our </a:t>
            </a:r>
            <a:r>
              <a:rPr lang="en-AU" sz="2400" b="1">
                <a:solidFill>
                  <a:prstClr val="black"/>
                </a:solidFill>
                <a:latin typeface="Calibri" panose="020F0502020204030204"/>
              </a:rPr>
              <a:t>stakeholders </a:t>
            </a:r>
            <a:r>
              <a:rPr lang="en-AU" sz="2400">
                <a:solidFill>
                  <a:prstClr val="black"/>
                </a:solidFill>
                <a:latin typeface="Calibri" panose="020F0502020204030204"/>
              </a:rPr>
              <a:t>to </a:t>
            </a:r>
            <a:endParaRPr lang="en-AU" sz="2400">
              <a:solidFill>
                <a:prstClr val="black"/>
              </a:solidFill>
              <a:latin typeface="Calibri" panose="020F0502020204030204"/>
              <a:ea typeface="Calibri"/>
              <a:cs typeface="Calibri"/>
            </a:endParaRPr>
          </a:p>
          <a:p>
            <a:pPr marL="600075" lvl="1" indent="-257175" defTabSz="685800">
              <a:buFont typeface="Arial" panose="020B0604020202020204" pitchFamily="34" charset="0"/>
              <a:buChar char="•"/>
            </a:pPr>
            <a:r>
              <a:rPr lang="en-AU" sz="2400">
                <a:solidFill>
                  <a:prstClr val="black"/>
                </a:solidFill>
                <a:latin typeface="Calibri" panose="020F0502020204030204"/>
              </a:rPr>
              <a:t>ensure our advice is based on the high(</a:t>
            </a:r>
            <a:r>
              <a:rPr lang="en-AU" sz="2400" err="1">
                <a:solidFill>
                  <a:prstClr val="black"/>
                </a:solidFill>
                <a:latin typeface="Calibri" panose="020F0502020204030204"/>
              </a:rPr>
              <a:t>est</a:t>
            </a:r>
            <a:r>
              <a:rPr lang="en-AU" sz="2400">
                <a:solidFill>
                  <a:prstClr val="black"/>
                </a:solidFill>
                <a:latin typeface="Calibri" panose="020F0502020204030204"/>
              </a:rPr>
              <a:t>) priorities</a:t>
            </a:r>
            <a:endParaRPr lang="en-AU" sz="2400">
              <a:solidFill>
                <a:prstClr val="black"/>
              </a:solidFill>
              <a:latin typeface="Calibri" panose="020F0502020204030204"/>
              <a:ea typeface="Calibri"/>
              <a:cs typeface="Calibri"/>
            </a:endParaRPr>
          </a:p>
          <a:p>
            <a:pPr marL="600075" lvl="1" indent="-257175" defTabSz="685800">
              <a:buFont typeface="Arial" panose="020B0604020202020204" pitchFamily="34" charset="0"/>
              <a:buChar char="•"/>
            </a:pPr>
            <a:r>
              <a:rPr lang="en-AU" sz="2400">
                <a:solidFill>
                  <a:prstClr val="black"/>
                </a:solidFill>
                <a:latin typeface="Calibri" panose="020F0502020204030204"/>
              </a:rPr>
              <a:t>keep them informed, engaged and supportive</a:t>
            </a:r>
            <a:endParaRPr lang="en-AU" sz="2400">
              <a:solidFill>
                <a:prstClr val="black"/>
              </a:solidFill>
              <a:latin typeface="Calibri" panose="020F0502020204030204"/>
              <a:ea typeface="Calibri"/>
              <a:cs typeface="Calibri"/>
            </a:endParaRPr>
          </a:p>
        </p:txBody>
      </p:sp>
    </p:spTree>
    <p:extLst>
      <p:ext uri="{BB962C8B-B14F-4D97-AF65-F5344CB8AC3E}">
        <p14:creationId xmlns:p14="http://schemas.microsoft.com/office/powerpoint/2010/main" val="144685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CCA70A45-38F5-36BA-DEF4-6287C08760BD}"/>
              </a:ext>
            </a:extLst>
          </p:cNvPr>
          <p:cNvSpPr/>
          <p:nvPr/>
        </p:nvSpPr>
        <p:spPr>
          <a:xfrm>
            <a:off x="1092955" y="599248"/>
            <a:ext cx="10691550"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nSpc>
                <a:spcPts val="3360"/>
              </a:lnSpc>
              <a:defRPr sz="1800"/>
            </a:pPr>
            <a:r>
              <a:rPr lang="en-CH" sz="4400" b="1" kern="1000">
                <a:solidFill>
                  <a:srgbClr val="005BAA"/>
                </a:solidFill>
                <a:latin typeface="Arial"/>
                <a:ea typeface="Verdana"/>
                <a:cs typeface="Arial"/>
                <a:sym typeface="Montserrat-Regular"/>
              </a:rPr>
              <a:t>Engagement Plan</a:t>
            </a:r>
            <a:r>
              <a:rPr lang="en-AU" sz="4400" b="1" kern="1000">
                <a:solidFill>
                  <a:srgbClr val="005BAA"/>
                </a:solidFill>
                <a:latin typeface="Arial"/>
                <a:ea typeface="Verdana"/>
                <a:cs typeface="Arial"/>
                <a:sym typeface="Montserrat-Regular"/>
              </a:rPr>
              <a:t> – the first one! </a:t>
            </a:r>
            <a:endParaRPr lang="en-US" sz="4400" b="1" kern="1000">
              <a:solidFill>
                <a:srgbClr val="005BAA"/>
              </a:solidFill>
              <a:latin typeface="Arial"/>
              <a:ea typeface="Verdana"/>
              <a:cs typeface="Arial"/>
              <a:sym typeface="Montserrat-Regular"/>
            </a:endParaRPr>
          </a:p>
        </p:txBody>
      </p:sp>
      <p:sp>
        <p:nvSpPr>
          <p:cNvPr id="8" name="TextBox 7">
            <a:extLst>
              <a:ext uri="{FF2B5EF4-FFF2-40B4-BE49-F238E27FC236}">
                <a16:creationId xmlns:a16="http://schemas.microsoft.com/office/drawing/2014/main" id="{E0968EB4-7694-700C-E119-E3967F3084EE}"/>
              </a:ext>
            </a:extLst>
          </p:cNvPr>
          <p:cNvSpPr txBox="1"/>
          <p:nvPr/>
        </p:nvSpPr>
        <p:spPr>
          <a:xfrm>
            <a:off x="1427505" y="1275536"/>
            <a:ext cx="9825269" cy="415498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AU" sz="2400" b="1" i="0">
                <a:solidFill>
                  <a:srgbClr val="000000"/>
                </a:solidFill>
                <a:effectLst/>
                <a:latin typeface="Calibri"/>
                <a:cs typeface="Calibri"/>
              </a:rPr>
              <a:t>Purpose</a:t>
            </a:r>
            <a:r>
              <a:rPr lang="en-AU" sz="2400" b="1">
                <a:solidFill>
                  <a:srgbClr val="000000"/>
                </a:solidFill>
                <a:latin typeface="Calibri"/>
                <a:cs typeface="Calibri"/>
              </a:rPr>
              <a:t> of Plan</a:t>
            </a:r>
            <a:r>
              <a:rPr lang="en-AU" sz="2400" b="0" i="0">
                <a:solidFill>
                  <a:srgbClr val="000000"/>
                </a:solidFill>
                <a:effectLst/>
                <a:latin typeface="Calibri"/>
                <a:cs typeface="Calibri"/>
              </a:rPr>
              <a:t>–</a:t>
            </a:r>
            <a:r>
              <a:rPr lang="en-AU" sz="2400">
                <a:solidFill>
                  <a:srgbClr val="000000"/>
                </a:solidFill>
                <a:latin typeface="Calibri"/>
                <a:cs typeface="Calibri"/>
              </a:rPr>
              <a:t> mechanism </a:t>
            </a:r>
            <a:r>
              <a:rPr lang="en-AU" sz="2400" b="0" i="0">
                <a:solidFill>
                  <a:srgbClr val="000000"/>
                </a:solidFill>
                <a:effectLst/>
                <a:latin typeface="Calibri"/>
                <a:cs typeface="Calibri"/>
              </a:rPr>
              <a:t>to strengthen and improve working connections between meteorological and oceanographic infrastructure in the context of the Earth System.</a:t>
            </a:r>
            <a:r>
              <a:rPr lang="en-AU" sz="2400">
                <a:solidFill>
                  <a:srgbClr val="000000"/>
                </a:solidFill>
                <a:latin typeface="Calibri"/>
                <a:cs typeface="Calibri"/>
              </a:rPr>
              <a:t> </a:t>
            </a:r>
            <a:endParaRPr lang="en-AU" sz="2400" b="0" i="0">
              <a:solidFill>
                <a:srgbClr val="000000"/>
              </a:solidFill>
              <a:effectLst/>
              <a:latin typeface="Calibri"/>
              <a:cs typeface="Calibri"/>
            </a:endParaRPr>
          </a:p>
          <a:p>
            <a:pPr marL="285750" indent="-285750">
              <a:buFont typeface="Arial" panose="020B0604020202020204" pitchFamily="34" charset="0"/>
              <a:buChar char="•"/>
            </a:pPr>
            <a:endParaRPr lang="en-AU" sz="2400">
              <a:solidFill>
                <a:srgbClr val="000000"/>
              </a:solidFill>
              <a:latin typeface="Calibri"/>
              <a:cs typeface="Calibri"/>
            </a:endParaRPr>
          </a:p>
          <a:p>
            <a:pPr marL="285750" indent="-285750">
              <a:buFont typeface="Arial" panose="020B0604020202020204" pitchFamily="34" charset="0"/>
              <a:buChar char="•"/>
            </a:pPr>
            <a:r>
              <a:rPr lang="en-AU" sz="2400" b="0" i="0">
                <a:solidFill>
                  <a:srgbClr val="000000"/>
                </a:solidFill>
                <a:effectLst/>
                <a:latin typeface="Calibri"/>
                <a:cs typeface="Calibri"/>
              </a:rPr>
              <a:t>A</a:t>
            </a:r>
            <a:r>
              <a:rPr lang="en-AU" sz="2400" b="0" i="0" u="none" strike="noStrike">
                <a:solidFill>
                  <a:srgbClr val="000000"/>
                </a:solidFill>
                <a:effectLst/>
                <a:latin typeface="Calibri"/>
                <a:cs typeface="Calibri"/>
              </a:rPr>
              <a:t>rticulates priority focus areas based on </a:t>
            </a:r>
            <a:r>
              <a:rPr lang="en-AU" sz="2400" b="1" i="0" u="none" strike="noStrike">
                <a:solidFill>
                  <a:srgbClr val="000000"/>
                </a:solidFill>
                <a:effectLst/>
                <a:latin typeface="Calibri"/>
                <a:cs typeface="Calibri"/>
              </a:rPr>
              <a:t>issue, gap and opportunity analysis</a:t>
            </a:r>
            <a:r>
              <a:rPr lang="en-AU" sz="2400" b="0" i="0" u="none" strike="noStrike">
                <a:solidFill>
                  <a:srgbClr val="000000"/>
                </a:solidFill>
                <a:effectLst/>
                <a:latin typeface="Calibri"/>
                <a:cs typeface="Calibri"/>
              </a:rPr>
              <a:t> drawing on </a:t>
            </a:r>
            <a:r>
              <a:rPr lang="en-AU" sz="2400" b="1" i="0" u="none" strike="noStrike">
                <a:solidFill>
                  <a:srgbClr val="000000"/>
                </a:solidFill>
                <a:effectLst/>
                <a:latin typeface="Calibri"/>
                <a:cs typeface="Calibri"/>
              </a:rPr>
              <a:t>key strategic documents</a:t>
            </a:r>
            <a:r>
              <a:rPr lang="en-AU" sz="2400" b="0" i="0" u="none" strike="noStrike">
                <a:solidFill>
                  <a:srgbClr val="000000"/>
                </a:solidFill>
                <a:effectLst/>
                <a:latin typeface="Calibri"/>
                <a:cs typeface="Calibri"/>
              </a:rPr>
              <a:t>, </a:t>
            </a:r>
            <a:r>
              <a:rPr lang="en-AU" sz="2400" b="1" i="0" u="none" strike="noStrike">
                <a:solidFill>
                  <a:srgbClr val="000000"/>
                </a:solidFill>
                <a:effectLst/>
                <a:latin typeface="Calibri"/>
                <a:cs typeface="Calibri"/>
              </a:rPr>
              <a:t>knowledge and expertise within AG-Ocean</a:t>
            </a:r>
            <a:r>
              <a:rPr lang="en-AU" sz="2400" b="0" i="0" u="none" strike="noStrike">
                <a:solidFill>
                  <a:srgbClr val="000000"/>
                </a:solidFill>
                <a:effectLst/>
                <a:latin typeface="Calibri"/>
                <a:cs typeface="Calibri"/>
              </a:rPr>
              <a:t>, and </a:t>
            </a:r>
            <a:r>
              <a:rPr lang="en-AU" sz="2400" b="1" i="0" u="none" strike="noStrike">
                <a:solidFill>
                  <a:srgbClr val="000000"/>
                </a:solidFill>
                <a:effectLst/>
                <a:latin typeface="Calibri"/>
                <a:cs typeface="Calibri"/>
              </a:rPr>
              <a:t>stakeholder input</a:t>
            </a:r>
            <a:r>
              <a:rPr lang="en-AU" sz="2400" b="1">
                <a:solidFill>
                  <a:srgbClr val="000000"/>
                </a:solidFill>
                <a:latin typeface="Calibri"/>
                <a:cs typeface="Calibri"/>
              </a:rPr>
              <a:t> </a:t>
            </a:r>
            <a:endParaRPr lang="en-AU" sz="2400" b="1" i="0" u="none" strike="noStrike">
              <a:solidFill>
                <a:srgbClr val="000000"/>
              </a:solidFill>
              <a:effectLst/>
              <a:latin typeface="Calibri"/>
              <a:cs typeface="Calibri"/>
            </a:endParaRPr>
          </a:p>
          <a:p>
            <a:pPr marL="285750" indent="-285750">
              <a:buFont typeface="Arial" panose="020B0604020202020204" pitchFamily="34" charset="0"/>
              <a:buChar char="•"/>
            </a:pPr>
            <a:endParaRPr lang="en-AU" sz="2400">
              <a:solidFill>
                <a:srgbClr val="000000"/>
              </a:solidFill>
              <a:latin typeface="Calibri"/>
              <a:cs typeface="Calibri"/>
            </a:endParaRPr>
          </a:p>
          <a:p>
            <a:pPr marL="285750" indent="-285750">
              <a:buFont typeface="Arial" panose="020B0604020202020204" pitchFamily="34" charset="0"/>
              <a:buChar char="•"/>
            </a:pPr>
            <a:r>
              <a:rPr lang="en-AU" sz="2400" b="1" i="0">
                <a:solidFill>
                  <a:srgbClr val="000000"/>
                </a:solidFill>
                <a:effectLst/>
                <a:latin typeface="Calibri"/>
                <a:cs typeface="Calibri"/>
              </a:rPr>
              <a:t>Goal</a:t>
            </a:r>
            <a:r>
              <a:rPr lang="en-AU" sz="2400" b="0" i="0">
                <a:solidFill>
                  <a:srgbClr val="000000"/>
                </a:solidFill>
                <a:effectLst/>
                <a:latin typeface="Calibri"/>
                <a:cs typeface="Calibri"/>
              </a:rPr>
              <a:t> - to help establish long-term, operational working arrangements between the WMO and the ocean infrastructure community for the benefit of all nations. </a:t>
            </a:r>
            <a:endParaRPr lang="en-AU" sz="2400">
              <a:latin typeface="Calibri"/>
              <a:cs typeface="Calibri"/>
            </a:endParaRPr>
          </a:p>
        </p:txBody>
      </p:sp>
    </p:spTree>
    <p:extLst>
      <p:ext uri="{BB962C8B-B14F-4D97-AF65-F5344CB8AC3E}">
        <p14:creationId xmlns:p14="http://schemas.microsoft.com/office/powerpoint/2010/main" val="1689856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erson holding a flashlight&#10;&#10;Description automatically generated">
            <a:extLst>
              <a:ext uri="{FF2B5EF4-FFF2-40B4-BE49-F238E27FC236}">
                <a16:creationId xmlns:a16="http://schemas.microsoft.com/office/drawing/2014/main" id="{074015FD-8B3F-D5D9-6EFA-C7BE5F1C53F6}"/>
              </a:ext>
            </a:extLst>
          </p:cNvPr>
          <p:cNvPicPr>
            <a:picLocks noChangeAspect="1"/>
          </p:cNvPicPr>
          <p:nvPr/>
        </p:nvPicPr>
        <p:blipFill>
          <a:blip r:embed="rId3"/>
          <a:stretch>
            <a:fillRect/>
          </a:stretch>
        </p:blipFill>
        <p:spPr>
          <a:xfrm>
            <a:off x="2698048" y="3423366"/>
            <a:ext cx="2850126" cy="3082374"/>
          </a:xfrm>
          <a:prstGeom prst="rect">
            <a:avLst/>
          </a:prstGeom>
        </p:spPr>
      </p:pic>
      <p:pic>
        <p:nvPicPr>
          <p:cNvPr id="6" name="Picture 5" descr="A white and blue text on a white background&#10;&#10;Description automatically generated">
            <a:extLst>
              <a:ext uri="{FF2B5EF4-FFF2-40B4-BE49-F238E27FC236}">
                <a16:creationId xmlns:a16="http://schemas.microsoft.com/office/drawing/2014/main" id="{0861F4BB-5281-29C2-FE47-BF418068A14D}"/>
              </a:ext>
            </a:extLst>
          </p:cNvPr>
          <p:cNvPicPr>
            <a:picLocks noChangeAspect="1"/>
          </p:cNvPicPr>
          <p:nvPr/>
        </p:nvPicPr>
        <p:blipFill rotWithShape="1">
          <a:blip r:embed="rId4"/>
          <a:srcRect r="21355"/>
          <a:stretch/>
        </p:blipFill>
        <p:spPr>
          <a:xfrm>
            <a:off x="316790" y="89290"/>
            <a:ext cx="1277906" cy="1659939"/>
          </a:xfrm>
          <a:prstGeom prst="rect">
            <a:avLst/>
          </a:prstGeom>
          <a:ln>
            <a:solidFill>
              <a:schemeClr val="tx1"/>
            </a:solidFill>
          </a:ln>
        </p:spPr>
      </p:pic>
      <p:pic>
        <p:nvPicPr>
          <p:cNvPr id="8" name="Picture 7" descr="A close-up of a book cover&#10;&#10;Description automatically generated">
            <a:extLst>
              <a:ext uri="{FF2B5EF4-FFF2-40B4-BE49-F238E27FC236}">
                <a16:creationId xmlns:a16="http://schemas.microsoft.com/office/drawing/2014/main" id="{7DEA3C7F-9909-4B5B-3F55-9B1A75E1AAA5}"/>
              </a:ext>
            </a:extLst>
          </p:cNvPr>
          <p:cNvPicPr>
            <a:picLocks noChangeAspect="1"/>
          </p:cNvPicPr>
          <p:nvPr/>
        </p:nvPicPr>
        <p:blipFill>
          <a:blip r:embed="rId5"/>
          <a:stretch>
            <a:fillRect/>
          </a:stretch>
        </p:blipFill>
        <p:spPr>
          <a:xfrm>
            <a:off x="10293164" y="2682300"/>
            <a:ext cx="1767711" cy="2420494"/>
          </a:xfrm>
          <a:prstGeom prst="rect">
            <a:avLst/>
          </a:prstGeom>
          <a:ln>
            <a:solidFill>
              <a:schemeClr val="tx1"/>
            </a:solidFill>
          </a:ln>
        </p:spPr>
      </p:pic>
      <p:pic>
        <p:nvPicPr>
          <p:cNvPr id="10" name="Picture 9" descr="A brochure of a beach&#10;&#10;Description automatically generated">
            <a:extLst>
              <a:ext uri="{FF2B5EF4-FFF2-40B4-BE49-F238E27FC236}">
                <a16:creationId xmlns:a16="http://schemas.microsoft.com/office/drawing/2014/main" id="{960AAB6D-84A9-C8A3-725E-8F5511422727}"/>
              </a:ext>
            </a:extLst>
          </p:cNvPr>
          <p:cNvPicPr>
            <a:picLocks noChangeAspect="1"/>
          </p:cNvPicPr>
          <p:nvPr/>
        </p:nvPicPr>
        <p:blipFill>
          <a:blip r:embed="rId6"/>
          <a:stretch>
            <a:fillRect/>
          </a:stretch>
        </p:blipFill>
        <p:spPr>
          <a:xfrm>
            <a:off x="10293164" y="89290"/>
            <a:ext cx="1767711" cy="2480276"/>
          </a:xfrm>
          <a:prstGeom prst="rect">
            <a:avLst/>
          </a:prstGeom>
          <a:ln>
            <a:solidFill>
              <a:schemeClr val="tx1"/>
            </a:solidFill>
          </a:ln>
        </p:spPr>
      </p:pic>
      <p:pic>
        <p:nvPicPr>
          <p:cNvPr id="12" name="Picture 11" descr="A blue and orange background with orange lines&#10;&#10;Description automatically generated">
            <a:extLst>
              <a:ext uri="{FF2B5EF4-FFF2-40B4-BE49-F238E27FC236}">
                <a16:creationId xmlns:a16="http://schemas.microsoft.com/office/drawing/2014/main" id="{D416AD87-5B73-C79E-720C-80C45FF3F86A}"/>
              </a:ext>
            </a:extLst>
          </p:cNvPr>
          <p:cNvPicPr>
            <a:picLocks noChangeAspect="1"/>
          </p:cNvPicPr>
          <p:nvPr/>
        </p:nvPicPr>
        <p:blipFill>
          <a:blip r:embed="rId7"/>
          <a:stretch>
            <a:fillRect/>
          </a:stretch>
        </p:blipFill>
        <p:spPr>
          <a:xfrm>
            <a:off x="131125" y="1909552"/>
            <a:ext cx="1649236" cy="2331522"/>
          </a:xfrm>
          <a:prstGeom prst="rect">
            <a:avLst/>
          </a:prstGeom>
          <a:ln>
            <a:solidFill>
              <a:schemeClr val="tx1"/>
            </a:solidFill>
          </a:ln>
        </p:spPr>
      </p:pic>
      <p:sp>
        <p:nvSpPr>
          <p:cNvPr id="16" name="TextBox 15">
            <a:extLst>
              <a:ext uri="{FF2B5EF4-FFF2-40B4-BE49-F238E27FC236}">
                <a16:creationId xmlns:a16="http://schemas.microsoft.com/office/drawing/2014/main" id="{80E87E29-51C8-2735-BE9A-440243177676}"/>
              </a:ext>
            </a:extLst>
          </p:cNvPr>
          <p:cNvSpPr txBox="1"/>
          <p:nvPr/>
        </p:nvSpPr>
        <p:spPr>
          <a:xfrm>
            <a:off x="2593472" y="1030900"/>
            <a:ext cx="6999250" cy="1754326"/>
          </a:xfrm>
          <a:prstGeom prst="rect">
            <a:avLst/>
          </a:prstGeom>
          <a:noFill/>
        </p:spPr>
        <p:txBody>
          <a:bodyPr wrap="square" rtlCol="0">
            <a:spAutoFit/>
          </a:bodyPr>
          <a:lstStyle/>
          <a:p>
            <a:pPr defTabSz="685800"/>
            <a:endParaRPr lang="en-AU">
              <a:solidFill>
                <a:prstClr val="black"/>
              </a:solidFill>
              <a:latin typeface="Calibri" panose="020F0502020204030204"/>
            </a:endParaRPr>
          </a:p>
          <a:p>
            <a:pPr marL="214313" indent="-214313" defTabSz="685800">
              <a:buFont typeface="Arial" panose="020B0604020202020204" pitchFamily="34" charset="0"/>
              <a:buChar char="•"/>
            </a:pPr>
            <a:r>
              <a:rPr lang="en-AU" b="1">
                <a:solidFill>
                  <a:prstClr val="black"/>
                </a:solidFill>
                <a:latin typeface="Calibri" panose="020F0502020204030204"/>
              </a:rPr>
              <a:t>Observations</a:t>
            </a:r>
            <a:r>
              <a:rPr lang="en-AU">
                <a:solidFill>
                  <a:prstClr val="black"/>
                </a:solidFill>
                <a:latin typeface="Calibri" panose="020F0502020204030204"/>
              </a:rPr>
              <a:t> – sustained, integrated, responsive ocean observations</a:t>
            </a:r>
          </a:p>
          <a:p>
            <a:pPr marL="214313" indent="-214313" defTabSz="685800">
              <a:buFont typeface="Arial" panose="020B0604020202020204" pitchFamily="34" charset="0"/>
              <a:buChar char="•"/>
            </a:pPr>
            <a:endParaRPr lang="en-AU">
              <a:solidFill>
                <a:prstClr val="black"/>
              </a:solidFill>
              <a:latin typeface="Calibri" panose="020F0502020204030204"/>
            </a:endParaRPr>
          </a:p>
          <a:p>
            <a:pPr marL="214313" indent="-214313" defTabSz="685800">
              <a:buFont typeface="Arial" panose="020B0604020202020204" pitchFamily="34" charset="0"/>
              <a:buChar char="•"/>
            </a:pPr>
            <a:r>
              <a:rPr lang="en-AU" b="1">
                <a:solidFill>
                  <a:prstClr val="black"/>
                </a:solidFill>
                <a:latin typeface="Calibri" panose="020F0502020204030204"/>
              </a:rPr>
              <a:t>Data Sharing </a:t>
            </a:r>
            <a:r>
              <a:rPr lang="en-AU">
                <a:solidFill>
                  <a:prstClr val="black"/>
                </a:solidFill>
                <a:latin typeface="Calibri" panose="020F0502020204030204"/>
              </a:rPr>
              <a:t>– FAIR, free and unrestricted</a:t>
            </a:r>
          </a:p>
          <a:p>
            <a:pPr marL="214313" indent="-214313" defTabSz="685800">
              <a:buFont typeface="Arial" panose="020B0604020202020204" pitchFamily="34" charset="0"/>
              <a:buChar char="•"/>
            </a:pPr>
            <a:endParaRPr lang="en-AU">
              <a:solidFill>
                <a:prstClr val="black"/>
              </a:solidFill>
              <a:latin typeface="Calibri" panose="020F0502020204030204"/>
            </a:endParaRPr>
          </a:p>
          <a:p>
            <a:pPr marL="214313" indent="-214313" defTabSz="685800">
              <a:buFont typeface="Arial" panose="020B0604020202020204" pitchFamily="34" charset="0"/>
              <a:buChar char="•"/>
            </a:pPr>
            <a:r>
              <a:rPr lang="en-AU" b="1">
                <a:solidFill>
                  <a:prstClr val="black"/>
                </a:solidFill>
                <a:latin typeface="Calibri" panose="020F0502020204030204"/>
              </a:rPr>
              <a:t>Prediction</a:t>
            </a:r>
            <a:r>
              <a:rPr lang="en-AU">
                <a:solidFill>
                  <a:prstClr val="black"/>
                </a:solidFill>
                <a:latin typeface="Calibri" panose="020F0502020204030204"/>
              </a:rPr>
              <a:t> –Seamless ocean-atmosphere (Earth system) prediction</a:t>
            </a:r>
          </a:p>
        </p:txBody>
      </p:sp>
      <p:pic>
        <p:nvPicPr>
          <p:cNvPr id="18" name="Picture 17" descr="A close-up of a document&#10;&#10;Description automatically generated">
            <a:extLst>
              <a:ext uri="{FF2B5EF4-FFF2-40B4-BE49-F238E27FC236}">
                <a16:creationId xmlns:a16="http://schemas.microsoft.com/office/drawing/2014/main" id="{9FE8567B-7177-CE49-4779-6D4AAEFB670A}"/>
              </a:ext>
            </a:extLst>
          </p:cNvPr>
          <p:cNvPicPr>
            <a:picLocks noChangeAspect="1"/>
          </p:cNvPicPr>
          <p:nvPr/>
        </p:nvPicPr>
        <p:blipFill>
          <a:blip r:embed="rId8"/>
          <a:stretch>
            <a:fillRect/>
          </a:stretch>
        </p:blipFill>
        <p:spPr>
          <a:xfrm>
            <a:off x="6150891" y="3404803"/>
            <a:ext cx="2634547" cy="3091449"/>
          </a:xfrm>
          <a:prstGeom prst="rect">
            <a:avLst/>
          </a:prstGeom>
          <a:ln>
            <a:solidFill>
              <a:schemeClr val="tx1"/>
            </a:solidFill>
          </a:ln>
        </p:spPr>
      </p:pic>
      <p:sp>
        <p:nvSpPr>
          <p:cNvPr id="20" name="Shape 79">
            <a:extLst>
              <a:ext uri="{FF2B5EF4-FFF2-40B4-BE49-F238E27FC236}">
                <a16:creationId xmlns:a16="http://schemas.microsoft.com/office/drawing/2014/main" id="{97DD008E-D0D5-D4E3-C2A0-E2F83F485135}"/>
              </a:ext>
            </a:extLst>
          </p:cNvPr>
          <p:cNvSpPr/>
          <p:nvPr/>
        </p:nvSpPr>
        <p:spPr>
          <a:xfrm>
            <a:off x="2947188" y="361437"/>
            <a:ext cx="8758688"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nSpc>
                <a:spcPts val="3360"/>
              </a:lnSpc>
              <a:defRPr sz="1800"/>
            </a:pPr>
            <a:r>
              <a:rPr lang="en-US" sz="4400" b="1" kern="1000">
                <a:solidFill>
                  <a:srgbClr val="005BAA"/>
                </a:solidFill>
                <a:latin typeface="Arial"/>
                <a:ea typeface="Verdana"/>
                <a:cs typeface="Arial"/>
              </a:rPr>
              <a:t>AG-Ocean context</a:t>
            </a:r>
            <a:endParaRPr lang="en-US" sz="4400" b="1" i="0" u="none" strike="noStrike" kern="1000" cap="none" spc="0" normalizeH="0" baseline="0" noProof="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26117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3">
            <a:extLst>
              <a:ext uri="{FF2B5EF4-FFF2-40B4-BE49-F238E27FC236}">
                <a16:creationId xmlns:a16="http://schemas.microsoft.com/office/drawing/2014/main" id="{3124F6EF-FB18-CDF2-3BC1-04834AC29EB9}"/>
              </a:ext>
            </a:extLst>
          </p:cNvPr>
          <p:cNvSpPr txBox="1"/>
          <p:nvPr/>
        </p:nvSpPr>
        <p:spPr>
          <a:xfrm>
            <a:off x="4105741" y="2262924"/>
            <a:ext cx="8336045" cy="326172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4</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6</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hr-HR" sz="2000" b="1" i="0" u="none" strike="noStrike" kern="1200" cap="none" spc="0" normalizeH="0" baseline="0" noProof="0">
              <a:ln>
                <a:noFill/>
              </a:ln>
              <a:solidFill>
                <a:srgbClr val="005BAA"/>
              </a:solidFill>
              <a:effectLst/>
              <a:uLnTx/>
              <a:uFillTx/>
              <a:latin typeface="Verdana" panose="020B0604030504040204" pitchFamily="34" charset="0"/>
              <a:ea typeface="Verdana" panose="020B0604030504040204" pitchFamily="34" charset="0"/>
              <a:cs typeface="+mn-cs"/>
            </a:endParaRPr>
          </a:p>
        </p:txBody>
      </p:sp>
      <p:pic>
        <p:nvPicPr>
          <p:cNvPr id="8" name="Picture 7" descr="A black screen with blue text&#10;&#10;Description automatically generated">
            <a:extLst>
              <a:ext uri="{FF2B5EF4-FFF2-40B4-BE49-F238E27FC236}">
                <a16:creationId xmlns:a16="http://schemas.microsoft.com/office/drawing/2014/main" id="{2C9E9637-7ED8-D6B9-DCC2-559F7AACB37F}"/>
              </a:ext>
            </a:extLst>
          </p:cNvPr>
          <p:cNvPicPr>
            <a:picLocks noChangeAspect="1"/>
          </p:cNvPicPr>
          <p:nvPr/>
        </p:nvPicPr>
        <p:blipFill>
          <a:blip r:embed="rId3"/>
          <a:stretch>
            <a:fillRect/>
          </a:stretch>
        </p:blipFill>
        <p:spPr>
          <a:xfrm>
            <a:off x="345057" y="1271950"/>
            <a:ext cx="11487510" cy="4572893"/>
          </a:xfrm>
          <a:prstGeom prst="rect">
            <a:avLst/>
          </a:prstGeom>
        </p:spPr>
      </p:pic>
      <p:sp>
        <p:nvSpPr>
          <p:cNvPr id="10" name="Shape 79">
            <a:extLst>
              <a:ext uri="{FF2B5EF4-FFF2-40B4-BE49-F238E27FC236}">
                <a16:creationId xmlns:a16="http://schemas.microsoft.com/office/drawing/2014/main" id="{2149725C-1434-E818-8D6F-07572FC4412A}"/>
              </a:ext>
            </a:extLst>
          </p:cNvPr>
          <p:cNvSpPr/>
          <p:nvPr/>
        </p:nvSpPr>
        <p:spPr>
          <a:xfrm>
            <a:off x="2314584" y="476456"/>
            <a:ext cx="8389021"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nSpc>
                <a:spcPts val="3360"/>
              </a:lnSpc>
              <a:defRPr sz="1800"/>
            </a:pPr>
            <a:r>
              <a:rPr lang="en-CH" sz="4400" b="1" kern="1000">
                <a:solidFill>
                  <a:srgbClr val="005BAA"/>
                </a:solidFill>
                <a:latin typeface="Arial"/>
                <a:ea typeface="Verdana"/>
                <a:cs typeface="Arial"/>
                <a:sym typeface="Montserrat-Regular"/>
              </a:rPr>
              <a:t>Consultation Journey</a:t>
            </a:r>
            <a:endParaRPr lang="en-US" sz="4400" b="1" i="0" u="none" strike="noStrike" kern="1000" cap="none" spc="0" normalizeH="0" baseline="0" noProof="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464" name="Group 463">
            <a:extLst>
              <a:ext uri="{FF2B5EF4-FFF2-40B4-BE49-F238E27FC236}">
                <a16:creationId xmlns:a16="http://schemas.microsoft.com/office/drawing/2014/main" id="{B9A8A5C1-FA1F-274A-1F27-E608636F5E67}"/>
              </a:ext>
            </a:extLst>
          </p:cNvPr>
          <p:cNvGrpSpPr/>
          <p:nvPr/>
        </p:nvGrpSpPr>
        <p:grpSpPr>
          <a:xfrm>
            <a:off x="3905249" y="3900575"/>
            <a:ext cx="4356339" cy="1581510"/>
            <a:chOff x="3905249" y="3900575"/>
            <a:chExt cx="4356339" cy="1581510"/>
          </a:xfrm>
        </p:grpSpPr>
        <p:sp>
          <p:nvSpPr>
            <p:cNvPr id="462" name="Arrow: U-Turn 461">
              <a:extLst>
                <a:ext uri="{FF2B5EF4-FFF2-40B4-BE49-F238E27FC236}">
                  <a16:creationId xmlns:a16="http://schemas.microsoft.com/office/drawing/2014/main" id="{907D440A-627F-CE7E-B7E1-C8407A8CFCC2}"/>
                </a:ext>
              </a:extLst>
            </p:cNvPr>
            <p:cNvSpPr/>
            <p:nvPr/>
          </p:nvSpPr>
          <p:spPr>
            <a:xfrm rot="5400000">
              <a:off x="6370966" y="3591463"/>
              <a:ext cx="1408981" cy="2372263"/>
            </a:xfrm>
            <a:prstGeom prst="utur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3" name="Arrow: U-Turn 462">
              <a:extLst>
                <a:ext uri="{FF2B5EF4-FFF2-40B4-BE49-F238E27FC236}">
                  <a16:creationId xmlns:a16="http://schemas.microsoft.com/office/drawing/2014/main" id="{8F017ACD-F1DD-2903-4CEE-BF0C81A716D6}"/>
                </a:ext>
              </a:extLst>
            </p:cNvPr>
            <p:cNvSpPr/>
            <p:nvPr/>
          </p:nvSpPr>
          <p:spPr>
            <a:xfrm rot="-5400000">
              <a:off x="4386890" y="3418934"/>
              <a:ext cx="1408981" cy="2372263"/>
            </a:xfrm>
            <a:prstGeom prst="utur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22105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3A9613-7137-B00C-7B0D-3A2016D1CE70}"/>
              </a:ext>
            </a:extLst>
          </p:cNvPr>
          <p:cNvSpPr txBox="1"/>
          <p:nvPr/>
        </p:nvSpPr>
        <p:spPr>
          <a:xfrm>
            <a:off x="977936" y="816613"/>
            <a:ext cx="10019916" cy="766172"/>
          </a:xfrm>
          <a:prstGeom prst="rect">
            <a:avLst/>
          </a:prstGeom>
          <a:noFill/>
        </p:spPr>
        <p:txBody>
          <a:bodyPr wrap="square" rtlCol="0">
            <a:spAutoFit/>
          </a:bodyPr>
          <a:lstStyle/>
          <a:p>
            <a:pPr marL="514350" indent="-514350">
              <a:lnSpc>
                <a:spcPct val="107000"/>
              </a:lnSpc>
              <a:spcAft>
                <a:spcPts val="800"/>
              </a:spcAft>
              <a:buFont typeface="+mj-lt"/>
              <a:buAutoNum type="arabicPeriod"/>
            </a:pPr>
            <a:endParaRPr lang="en-US">
              <a:latin typeface="Arial" panose="020B0604020202020204" pitchFamily="34" charset="0"/>
              <a:ea typeface="Verdana" panose="020B0604030504040204" pitchFamily="34" charset="0"/>
              <a:cs typeface="Arial" panose="020B0604020202020204" pitchFamily="34" charset="0"/>
            </a:endParaRPr>
          </a:p>
          <a:p>
            <a:pPr marL="514350" indent="-514350">
              <a:lnSpc>
                <a:spcPct val="107000"/>
              </a:lnSpc>
              <a:spcAft>
                <a:spcPts val="800"/>
              </a:spcAft>
              <a:buFont typeface="+mj-lt"/>
              <a:buAutoNum type="arabicPeriod"/>
            </a:pPr>
            <a:endParaRPr lang="hr-HR">
              <a:effectLst/>
              <a:latin typeface="Arial" panose="020B0604020202020204" pitchFamily="34" charset="0"/>
              <a:ea typeface="Verdana" panose="020B0604030504040204" pitchFamily="34" charset="0"/>
              <a:cs typeface="Arial" panose="020B0604020202020204" pitchFamily="34" charset="0"/>
            </a:endParaRPr>
          </a:p>
        </p:txBody>
      </p:sp>
      <p:sp>
        <p:nvSpPr>
          <p:cNvPr id="6" name="Shape 79">
            <a:extLst>
              <a:ext uri="{FF2B5EF4-FFF2-40B4-BE49-F238E27FC236}">
                <a16:creationId xmlns:a16="http://schemas.microsoft.com/office/drawing/2014/main" id="{C3D48FC4-EE45-5183-7171-313EEFC6F683}"/>
              </a:ext>
            </a:extLst>
          </p:cNvPr>
          <p:cNvSpPr/>
          <p:nvPr/>
        </p:nvSpPr>
        <p:spPr>
          <a:xfrm>
            <a:off x="977936" y="599248"/>
            <a:ext cx="10691550"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nSpc>
                <a:spcPts val="3360"/>
              </a:lnSpc>
              <a:defRPr sz="1800"/>
            </a:pPr>
            <a:r>
              <a:rPr lang="en-CH" sz="4400" b="1" kern="1000">
                <a:solidFill>
                  <a:srgbClr val="005BAA"/>
                </a:solidFill>
                <a:latin typeface="Arial"/>
                <a:ea typeface="Verdana"/>
                <a:cs typeface="Arial"/>
                <a:sym typeface="Montserrat-Regular"/>
              </a:rPr>
              <a:t>Engagement Plan Ouptuts</a:t>
            </a:r>
            <a:endPar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8" name="TextBox 7">
            <a:extLst>
              <a:ext uri="{FF2B5EF4-FFF2-40B4-BE49-F238E27FC236}">
                <a16:creationId xmlns:a16="http://schemas.microsoft.com/office/drawing/2014/main" id="{024970CF-CD7D-4FA8-7F92-8139EF783A6A}"/>
              </a:ext>
            </a:extLst>
          </p:cNvPr>
          <p:cNvSpPr txBox="1"/>
          <p:nvPr/>
        </p:nvSpPr>
        <p:spPr>
          <a:xfrm>
            <a:off x="629001" y="2119850"/>
            <a:ext cx="11052065" cy="2610843"/>
          </a:xfrm>
          <a:prstGeom prst="rect">
            <a:avLst/>
          </a:prstGeom>
          <a:noFill/>
        </p:spPr>
        <p:txBody>
          <a:bodyPr wrap="none" lIns="91440" tIns="45720" rIns="91440" bIns="45720" rtlCol="0" anchor="t">
            <a:spAutoFit/>
          </a:bodyPr>
          <a:lstStyle/>
          <a:p>
            <a:pPr marL="628650" lvl="1" indent="-285750" defTabSz="685800">
              <a:lnSpc>
                <a:spcPct val="150000"/>
              </a:lnSpc>
              <a:buFont typeface="Arial" panose="020B0604020202020204" pitchFamily="34" charset="0"/>
              <a:buChar char="•"/>
            </a:pPr>
            <a:r>
              <a:rPr lang="en-AU" sz="2800">
                <a:solidFill>
                  <a:prstClr val="black"/>
                </a:solidFill>
                <a:latin typeface="Calibri" panose="020F0502020204030204"/>
              </a:rPr>
              <a:t>3 themes</a:t>
            </a:r>
          </a:p>
          <a:p>
            <a:pPr marL="628650" lvl="1" indent="-285750" defTabSz="685800">
              <a:lnSpc>
                <a:spcPct val="150000"/>
              </a:lnSpc>
              <a:buFont typeface="Arial" panose="020B0604020202020204" pitchFamily="34" charset="0"/>
              <a:buChar char="•"/>
            </a:pPr>
            <a:r>
              <a:rPr lang="en-AU" sz="2800">
                <a:solidFill>
                  <a:prstClr val="black"/>
                </a:solidFill>
                <a:latin typeface="Calibri" panose="020F0502020204030204"/>
              </a:rPr>
              <a:t>12 focus areas</a:t>
            </a:r>
          </a:p>
          <a:p>
            <a:pPr marL="628650" lvl="1" indent="-285750" defTabSz="685800">
              <a:lnSpc>
                <a:spcPct val="150000"/>
              </a:lnSpc>
              <a:buFont typeface="Arial" panose="020B0604020202020204" pitchFamily="34" charset="0"/>
              <a:buChar char="•"/>
            </a:pPr>
            <a:r>
              <a:rPr lang="en-AU" sz="2800">
                <a:solidFill>
                  <a:prstClr val="black"/>
                </a:solidFill>
                <a:latin typeface="Calibri" panose="020F0502020204030204"/>
              </a:rPr>
              <a:t>23 Recommended actions (</a:t>
            </a:r>
            <a:r>
              <a:rPr lang="en-AU" sz="2400">
                <a:solidFill>
                  <a:prstClr val="black"/>
                </a:solidFill>
                <a:latin typeface="Calibri" panose="020F0502020204030204"/>
              </a:rPr>
              <a:t>others lead but AG-Ocean initiates and advocates</a:t>
            </a:r>
            <a:r>
              <a:rPr lang="en-AU" sz="2800">
                <a:solidFill>
                  <a:prstClr val="black"/>
                </a:solidFill>
                <a:latin typeface="Calibri" panose="020F0502020204030204"/>
              </a:rPr>
              <a:t>)</a:t>
            </a:r>
          </a:p>
          <a:p>
            <a:pPr marL="342900" lvl="1" defTabSz="685800">
              <a:lnSpc>
                <a:spcPct val="150000"/>
              </a:lnSpc>
            </a:pPr>
            <a:endParaRPr lang="en-AU" sz="2800">
              <a:solidFill>
                <a:prstClr val="black"/>
              </a:solidFill>
              <a:latin typeface="Calibri" panose="020F0502020204030204"/>
              <a:cs typeface="Calibri"/>
            </a:endParaRPr>
          </a:p>
        </p:txBody>
      </p:sp>
      <p:sp>
        <p:nvSpPr>
          <p:cNvPr id="10" name="CuadroTexto 3">
            <a:extLst>
              <a:ext uri="{FF2B5EF4-FFF2-40B4-BE49-F238E27FC236}">
                <a16:creationId xmlns:a16="http://schemas.microsoft.com/office/drawing/2014/main" id="{43C5BF17-F41E-DC2F-7B7B-63FF8BC5F86B}"/>
              </a:ext>
            </a:extLst>
          </p:cNvPr>
          <p:cNvSpPr txBox="1"/>
          <p:nvPr/>
        </p:nvSpPr>
        <p:spPr>
          <a:xfrm>
            <a:off x="1130336" y="969013"/>
            <a:ext cx="10019916" cy="766172"/>
          </a:xfrm>
          <a:prstGeom prst="rect">
            <a:avLst/>
          </a:prstGeom>
          <a:noFill/>
        </p:spPr>
        <p:txBody>
          <a:bodyPr wrap="square" rtlCol="0">
            <a:spAutoFit/>
          </a:bodyPr>
          <a:lstStyle/>
          <a:p>
            <a:pPr marL="514350" indent="-514350">
              <a:lnSpc>
                <a:spcPct val="107000"/>
              </a:lnSpc>
              <a:spcAft>
                <a:spcPts val="800"/>
              </a:spcAft>
              <a:buFont typeface="+mj-lt"/>
              <a:buAutoNum type="arabicPeriod"/>
            </a:pPr>
            <a:endParaRPr lang="en-US">
              <a:latin typeface="Arial" panose="020B0604020202020204" pitchFamily="34" charset="0"/>
              <a:ea typeface="Verdana" panose="020B0604030504040204" pitchFamily="34" charset="0"/>
              <a:cs typeface="Arial" panose="020B0604020202020204" pitchFamily="34" charset="0"/>
            </a:endParaRPr>
          </a:p>
          <a:p>
            <a:pPr marL="514350" indent="-514350">
              <a:lnSpc>
                <a:spcPct val="107000"/>
              </a:lnSpc>
              <a:spcAft>
                <a:spcPts val="800"/>
              </a:spcAft>
              <a:buFont typeface="+mj-lt"/>
              <a:buAutoNum type="arabicPeriod"/>
            </a:pPr>
            <a:endParaRPr lang="hr-HR">
              <a:effectLst/>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346799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FD96979E1E4B409960509F1B29C56C" ma:contentTypeVersion="" ma:contentTypeDescription="Create a new document." ma:contentTypeScope="" ma:versionID="9fa763f22644f3852908b11bd41faa78">
  <xsd:schema xmlns:xsd="http://www.w3.org/2001/XMLSchema" xmlns:xs="http://www.w3.org/2001/XMLSchema" xmlns:p="http://schemas.microsoft.com/office/2006/metadata/properties" xmlns:ns2="f14d876b-62cc-43bb-abc1-9d013efad75e" targetNamespace="http://schemas.microsoft.com/office/2006/metadata/properties" ma:root="true" ma:fieldsID="38de8a32582e476379615190af83d8c3" ns2:_="">
    <xsd:import namespace="f14d876b-62cc-43bb-abc1-9d013efad75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d876b-62cc-43bb-abc1-9d013efad7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565FD8-2DDA-4874-A528-7291DA8AE30B}">
  <ds:schemaRefs>
    <ds:schemaRef ds:uri="http://schemas.microsoft.com/sharepoint/v3/contenttype/forms"/>
  </ds:schemaRefs>
</ds:datastoreItem>
</file>

<file path=customXml/itemProps2.xml><?xml version="1.0" encoding="utf-8"?>
<ds:datastoreItem xmlns:ds="http://schemas.openxmlformats.org/officeDocument/2006/customXml" ds:itemID="{64BA3B44-D623-4C2A-AA23-C7D80C044A73}">
  <ds:schemaRefs>
    <ds:schemaRef ds:uri="1b00f30f-36d4-4fa1-aff8-52ec48b6e084"/>
    <ds:schemaRef ds:uri="3c76eea2-c21a-46e1-8f98-cfc2ba460d51"/>
    <ds:schemaRef ds:uri="96d886eb-95f6-47f3-bdfb-70dab5061c60"/>
    <ds:schemaRef ds:uri="c1a465f0-9ed0-43de-8189-a8c6f1075a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8297D2D-6125-4C13-A065-839232A56599}"/>
</file>

<file path=docProps/app.xml><?xml version="1.0" encoding="utf-8"?>
<Properties xmlns="http://schemas.openxmlformats.org/officeDocument/2006/extended-properties" xmlns:vt="http://schemas.openxmlformats.org/officeDocument/2006/docPropsVTypes">
  <TotalTime>2</TotalTime>
  <Words>1964</Words>
  <Application>Microsoft Office PowerPoint</Application>
  <PresentationFormat>Widescreen</PresentationFormat>
  <Paragraphs>195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Klara Josipovic</dc:creator>
  <cp:lastModifiedBy>Champika Gallage</cp:lastModifiedBy>
  <cp:revision>101</cp:revision>
  <dcterms:created xsi:type="dcterms:W3CDTF">2024-01-11T14:19:20Z</dcterms:created>
  <dcterms:modified xsi:type="dcterms:W3CDTF">2024-04-18T08:07:33Z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0x0101002BFD96979E1E4B409960509F1B29C56C</vt:lpwstr>
  </property>
  <property fmtid="{D5CDD505-2E9C-101B-9397-08002B2CF9AE}" pid="3" name="_dlc_DocIdItemGuid">
    <vt:lpwstr>d9410c5b-4b37-4c8f-8899-06403149ffc9</vt:lpwstr>
  </property>
  <property fmtid="{D5CDD505-2E9C-101B-9397-08002B2CF9AE}" pid="4" name="MediaServiceImageTags">
    <vt:lpwstr/>
  </property>
</Properties>
</file>